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0" r:id="rId2"/>
    <p:sldId id="284" r:id="rId3"/>
    <p:sldId id="288" r:id="rId4"/>
    <p:sldId id="289" r:id="rId5"/>
    <p:sldId id="290" r:id="rId6"/>
    <p:sldId id="281" r:id="rId7"/>
    <p:sldId id="282" r:id="rId8"/>
    <p:sldId id="283" r:id="rId9"/>
    <p:sldId id="266" r:id="rId10"/>
    <p:sldId id="267" r:id="rId11"/>
    <p:sldId id="268" r:id="rId12"/>
    <p:sldId id="277" r:id="rId13"/>
    <p:sldId id="278" r:id="rId14"/>
    <p:sldId id="286" r:id="rId15"/>
    <p:sldId id="287" r:id="rId16"/>
    <p:sldId id="279" r:id="rId17"/>
  </p:sldIdLst>
  <p:sldSz cx="12192000" cy="6858000"/>
  <p:notesSz cx="6794500" cy="9906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1730"/>
    <a:srgbClr val="FF4F4F"/>
    <a:srgbClr val="E60000"/>
    <a:srgbClr val="C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n stil, ingen rutenet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6881" autoAdjust="0"/>
  </p:normalViewPr>
  <p:slideViewPr>
    <p:cSldViewPr snapToGrid="0">
      <p:cViewPr varScale="1">
        <p:scale>
          <a:sx n="83" d="100"/>
          <a:sy n="83" d="100"/>
        </p:scale>
        <p:origin x="10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elbilelbusselferge!$B$1</c:f>
              <c:strCache>
                <c:ptCount val="1"/>
                <c:pt idx="0">
                  <c:v>Elbil, hjemmelading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elbilelbusselferge!$A$2:$A$19</c:f>
              <c:strCache>
                <c:ptCount val="18"/>
                <c:pt idx="0">
                  <c:v>Agder</c:v>
                </c:pt>
                <c:pt idx="1">
                  <c:v>BKK og Indre Hardanger</c:v>
                </c:pt>
                <c:pt idx="2">
                  <c:v>Buskerud</c:v>
                </c:pt>
                <c:pt idx="3">
                  <c:v>Finnmark</c:v>
                </c:pt>
                <c:pt idx="4">
                  <c:v>Hedmark og Oppland</c:v>
                </c:pt>
                <c:pt idx="5">
                  <c:v>Helgeland</c:v>
                </c:pt>
                <c:pt idx="6">
                  <c:v>Midtre Nordland </c:v>
                </c:pt>
                <c:pt idx="7">
                  <c:v>Møre og Romsdal</c:v>
                </c:pt>
                <c:pt idx="8">
                  <c:v>Nordre Nordland og Sør-Troms</c:v>
                </c:pt>
                <c:pt idx="9">
                  <c:v>Nord-Trøndelag</c:v>
                </c:pt>
                <c:pt idx="10">
                  <c:v>Akershus og Østfold</c:v>
                </c:pt>
                <c:pt idx="11">
                  <c:v>Oslo</c:v>
                </c:pt>
                <c:pt idx="12">
                  <c:v>Sogn og Fjordane</c:v>
                </c:pt>
                <c:pt idx="13">
                  <c:v>Sunnhordaland og Nord-Rogaland</c:v>
                </c:pt>
                <c:pt idx="14">
                  <c:v>Sør-Rogaland</c:v>
                </c:pt>
                <c:pt idx="15">
                  <c:v>Sør-Trøndelag</c:v>
                </c:pt>
                <c:pt idx="16">
                  <c:v>Troms</c:v>
                </c:pt>
                <c:pt idx="17">
                  <c:v>Vestfold og Telemark</c:v>
                </c:pt>
              </c:strCache>
            </c:strRef>
          </c:cat>
          <c:val>
            <c:numRef>
              <c:f>elbilelbusselferge!$B$2:$B$19</c:f>
              <c:numCache>
                <c:formatCode>0</c:formatCode>
                <c:ptCount val="18"/>
                <c:pt idx="0">
                  <c:v>60.008160044645926</c:v>
                </c:pt>
                <c:pt idx="1">
                  <c:v>81.319750587222615</c:v>
                </c:pt>
                <c:pt idx="2">
                  <c:v>65.056542818360128</c:v>
                </c:pt>
                <c:pt idx="3">
                  <c:v>15.303516018643315</c:v>
                </c:pt>
                <c:pt idx="4">
                  <c:v>91.851202471020173</c:v>
                </c:pt>
                <c:pt idx="5">
                  <c:v>16.17371352313943</c:v>
                </c:pt>
                <c:pt idx="6">
                  <c:v>17.818015632346071</c:v>
                </c:pt>
                <c:pt idx="7">
                  <c:v>57.120836476410226</c:v>
                </c:pt>
                <c:pt idx="8">
                  <c:v>23.9201209766705</c:v>
                </c:pt>
                <c:pt idx="9">
                  <c:v>30.756326585451362</c:v>
                </c:pt>
                <c:pt idx="10">
                  <c:v>193.80878351008704</c:v>
                </c:pt>
                <c:pt idx="11">
                  <c:v>115.2</c:v>
                </c:pt>
                <c:pt idx="12">
                  <c:v>23.011568795435931</c:v>
                </c:pt>
                <c:pt idx="13">
                  <c:v>36.791620557392669</c:v>
                </c:pt>
                <c:pt idx="14">
                  <c:v>71.408572185302859</c:v>
                </c:pt>
                <c:pt idx="15">
                  <c:v>61.093226222053161</c:v>
                </c:pt>
                <c:pt idx="16">
                  <c:v>26.54143630301045</c:v>
                </c:pt>
                <c:pt idx="17">
                  <c:v>88.875209488819209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86-40B8-9409-8A328A44A3FB}"/>
            </c:ext>
          </c:extLst>
        </c:ser>
        <c:ser>
          <c:idx val="1"/>
          <c:order val="1"/>
          <c:tx>
            <c:strRef>
              <c:f>elbilelbusselferge!$C$1</c:f>
              <c:strCache>
                <c:ptCount val="1"/>
                <c:pt idx="0">
                  <c:v>Elbil, hurtiglading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elbilelbusselferge!$A$2:$A$19</c:f>
              <c:strCache>
                <c:ptCount val="18"/>
                <c:pt idx="0">
                  <c:v>Agder</c:v>
                </c:pt>
                <c:pt idx="1">
                  <c:v>BKK og Indre Hardanger</c:v>
                </c:pt>
                <c:pt idx="2">
                  <c:v>Buskerud</c:v>
                </c:pt>
                <c:pt idx="3">
                  <c:v>Finnmark</c:v>
                </c:pt>
                <c:pt idx="4">
                  <c:v>Hedmark og Oppland</c:v>
                </c:pt>
                <c:pt idx="5">
                  <c:v>Helgeland</c:v>
                </c:pt>
                <c:pt idx="6">
                  <c:v>Midtre Nordland </c:v>
                </c:pt>
                <c:pt idx="7">
                  <c:v>Møre og Romsdal</c:v>
                </c:pt>
                <c:pt idx="8">
                  <c:v>Nordre Nordland og Sør-Troms</c:v>
                </c:pt>
                <c:pt idx="9">
                  <c:v>Nord-Trøndelag</c:v>
                </c:pt>
                <c:pt idx="10">
                  <c:v>Akershus og Østfold</c:v>
                </c:pt>
                <c:pt idx="11">
                  <c:v>Oslo</c:v>
                </c:pt>
                <c:pt idx="12">
                  <c:v>Sogn og Fjordane</c:v>
                </c:pt>
                <c:pt idx="13">
                  <c:v>Sunnhordaland og Nord-Rogaland</c:v>
                </c:pt>
                <c:pt idx="14">
                  <c:v>Sør-Rogaland</c:v>
                </c:pt>
                <c:pt idx="15">
                  <c:v>Sør-Trøndelag</c:v>
                </c:pt>
                <c:pt idx="16">
                  <c:v>Troms</c:v>
                </c:pt>
                <c:pt idx="17">
                  <c:v>Vestfold og Telemark</c:v>
                </c:pt>
              </c:strCache>
            </c:strRef>
          </c:cat>
          <c:val>
            <c:numRef>
              <c:f>elbilelbusselferge!$C$2:$C$19</c:f>
              <c:numCache>
                <c:formatCode>0</c:formatCode>
                <c:ptCount val="18"/>
                <c:pt idx="0">
                  <c:v>23.421983865299147</c:v>
                </c:pt>
                <c:pt idx="1">
                  <c:v>31.740181414777762</c:v>
                </c:pt>
                <c:pt idx="2">
                  <c:v>25.392434880358035</c:v>
                </c:pt>
                <c:pt idx="3">
                  <c:v>5.9731660661538912</c:v>
                </c:pt>
                <c:pt idx="4">
                  <c:v>35.850747309765374</c:v>
                </c:pt>
                <c:pt idx="5">
                  <c:v>6.3128157387112172</c:v>
                </c:pt>
                <c:pt idx="6">
                  <c:v>6.9546087455766488</c:v>
                </c:pt>
                <c:pt idx="7">
                  <c:v>22.295023032325776</c:v>
                </c:pt>
                <c:pt idx="8">
                  <c:v>9.336341710106602</c:v>
                </c:pt>
                <c:pt idx="9">
                  <c:v>12.004603782291554</c:v>
                </c:pt>
                <c:pt idx="10">
                  <c:v>75.610242610742006</c:v>
                </c:pt>
                <c:pt idx="11">
                  <c:v>45</c:v>
                </c:pt>
                <c:pt idx="12">
                  <c:v>8.9817216965313467</c:v>
                </c:pt>
                <c:pt idx="13">
                  <c:v>14.360259378596723</c:v>
                </c:pt>
                <c:pt idx="14">
                  <c:v>27.871716518617724</c:v>
                </c:pt>
                <c:pt idx="15">
                  <c:v>23.84549964183865</c:v>
                </c:pt>
                <c:pt idx="16">
                  <c:v>10.359475984407251</c:v>
                </c:pt>
                <c:pt idx="17">
                  <c:v>34.689177623901081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86-40B8-9409-8A328A44A3FB}"/>
            </c:ext>
          </c:extLst>
        </c:ser>
        <c:ser>
          <c:idx val="2"/>
          <c:order val="2"/>
          <c:tx>
            <c:strRef>
              <c:f>elbilelbusselferge!$D$1</c:f>
              <c:strCache>
                <c:ptCount val="1"/>
                <c:pt idx="0">
                  <c:v>Elbuss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elbilelbusselferge!$A$2:$A$19</c:f>
              <c:strCache>
                <c:ptCount val="18"/>
                <c:pt idx="0">
                  <c:v>Agder</c:v>
                </c:pt>
                <c:pt idx="1">
                  <c:v>BKK og Indre Hardanger</c:v>
                </c:pt>
                <c:pt idx="2">
                  <c:v>Buskerud</c:v>
                </c:pt>
                <c:pt idx="3">
                  <c:v>Finnmark</c:v>
                </c:pt>
                <c:pt idx="4">
                  <c:v>Hedmark og Oppland</c:v>
                </c:pt>
                <c:pt idx="5">
                  <c:v>Helgeland</c:v>
                </c:pt>
                <c:pt idx="6">
                  <c:v>Midtre Nordland </c:v>
                </c:pt>
                <c:pt idx="7">
                  <c:v>Møre og Romsdal</c:v>
                </c:pt>
                <c:pt idx="8">
                  <c:v>Nordre Nordland og Sør-Troms</c:v>
                </c:pt>
                <c:pt idx="9">
                  <c:v>Nord-Trøndelag</c:v>
                </c:pt>
                <c:pt idx="10">
                  <c:v>Akershus og Østfold</c:v>
                </c:pt>
                <c:pt idx="11">
                  <c:v>Oslo</c:v>
                </c:pt>
                <c:pt idx="12">
                  <c:v>Sogn og Fjordane</c:v>
                </c:pt>
                <c:pt idx="13">
                  <c:v>Sunnhordaland og Nord-Rogaland</c:v>
                </c:pt>
                <c:pt idx="14">
                  <c:v>Sør-Rogaland</c:v>
                </c:pt>
                <c:pt idx="15">
                  <c:v>Sør-Trøndelag</c:v>
                </c:pt>
                <c:pt idx="16">
                  <c:v>Troms</c:v>
                </c:pt>
                <c:pt idx="17">
                  <c:v>Vestfold og Telemark</c:v>
                </c:pt>
              </c:strCache>
            </c:strRef>
          </c:cat>
          <c:val>
            <c:numRef>
              <c:f>elbilelbusselferge!$D$2:$D$19</c:f>
              <c:numCache>
                <c:formatCode>0</c:formatCode>
                <c:ptCount val="18"/>
                <c:pt idx="0">
                  <c:v>9.9</c:v>
                </c:pt>
                <c:pt idx="1">
                  <c:v>18.3</c:v>
                </c:pt>
                <c:pt idx="2">
                  <c:v>8.3999999999999986</c:v>
                </c:pt>
                <c:pt idx="3">
                  <c:v>0.3</c:v>
                </c:pt>
                <c:pt idx="4">
                  <c:v>5.7</c:v>
                </c:pt>
                <c:pt idx="5">
                  <c:v>1.8</c:v>
                </c:pt>
                <c:pt idx="6">
                  <c:v>1.2</c:v>
                </c:pt>
                <c:pt idx="7">
                  <c:v>12.900000000000002</c:v>
                </c:pt>
                <c:pt idx="8">
                  <c:v>2.1</c:v>
                </c:pt>
                <c:pt idx="9">
                  <c:v>0</c:v>
                </c:pt>
                <c:pt idx="10">
                  <c:v>22.500000000000004</c:v>
                </c:pt>
                <c:pt idx="11">
                  <c:v>19.2</c:v>
                </c:pt>
                <c:pt idx="12">
                  <c:v>0</c:v>
                </c:pt>
                <c:pt idx="13">
                  <c:v>3.9</c:v>
                </c:pt>
                <c:pt idx="14">
                  <c:v>14.7</c:v>
                </c:pt>
                <c:pt idx="15">
                  <c:v>16.5</c:v>
                </c:pt>
                <c:pt idx="16">
                  <c:v>6.3</c:v>
                </c:pt>
                <c:pt idx="17">
                  <c:v>19.200000000000003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886-40B8-9409-8A328A44A3FB}"/>
            </c:ext>
          </c:extLst>
        </c:ser>
        <c:ser>
          <c:idx val="3"/>
          <c:order val="3"/>
          <c:tx>
            <c:strRef>
              <c:f>elbilelbusselferge!$E$1</c:f>
              <c:strCache>
                <c:ptCount val="1"/>
                <c:pt idx="0">
                  <c:v>Elferger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elbilelbusselferge!$A$2:$A$19</c:f>
              <c:strCache>
                <c:ptCount val="18"/>
                <c:pt idx="0">
                  <c:v>Agder</c:v>
                </c:pt>
                <c:pt idx="1">
                  <c:v>BKK og Indre Hardanger</c:v>
                </c:pt>
                <c:pt idx="2">
                  <c:v>Buskerud</c:v>
                </c:pt>
                <c:pt idx="3">
                  <c:v>Finnmark</c:v>
                </c:pt>
                <c:pt idx="4">
                  <c:v>Hedmark og Oppland</c:v>
                </c:pt>
                <c:pt idx="5">
                  <c:v>Helgeland</c:v>
                </c:pt>
                <c:pt idx="6">
                  <c:v>Midtre Nordland </c:v>
                </c:pt>
                <c:pt idx="7">
                  <c:v>Møre og Romsdal</c:v>
                </c:pt>
                <c:pt idx="8">
                  <c:v>Nordre Nordland og Sør-Troms</c:v>
                </c:pt>
                <c:pt idx="9">
                  <c:v>Nord-Trøndelag</c:v>
                </c:pt>
                <c:pt idx="10">
                  <c:v>Akershus og Østfold</c:v>
                </c:pt>
                <c:pt idx="11">
                  <c:v>Oslo</c:v>
                </c:pt>
                <c:pt idx="12">
                  <c:v>Sogn og Fjordane</c:v>
                </c:pt>
                <c:pt idx="13">
                  <c:v>Sunnhordaland og Nord-Rogaland</c:v>
                </c:pt>
                <c:pt idx="14">
                  <c:v>Sør-Rogaland</c:v>
                </c:pt>
                <c:pt idx="15">
                  <c:v>Sør-Trøndelag</c:v>
                </c:pt>
                <c:pt idx="16">
                  <c:v>Troms</c:v>
                </c:pt>
                <c:pt idx="17">
                  <c:v>Vestfold og Telemark</c:v>
                </c:pt>
              </c:strCache>
            </c:strRef>
          </c:cat>
          <c:val>
            <c:numRef>
              <c:f>elbilelbusselferge!$E$2:$E$19</c:f>
              <c:numCache>
                <c:formatCode>0</c:formatCode>
                <c:ptCount val="18"/>
                <c:pt idx="0">
                  <c:v>3.1805994000000002</c:v>
                </c:pt>
                <c:pt idx="1">
                  <c:v>29.6</c:v>
                </c:pt>
                <c:pt idx="2">
                  <c:v>1.0798557120000001</c:v>
                </c:pt>
                <c:pt idx="3">
                  <c:v>2.2102247999999998</c:v>
                </c:pt>
                <c:pt idx="4">
                  <c:v>1.5552096</c:v>
                </c:pt>
                <c:pt idx="5">
                  <c:v>26.9</c:v>
                </c:pt>
                <c:pt idx="6">
                  <c:v>14.54</c:v>
                </c:pt>
                <c:pt idx="7">
                  <c:v>73.712475167999997</c:v>
                </c:pt>
                <c:pt idx="8">
                  <c:v>14.54</c:v>
                </c:pt>
                <c:pt idx="9">
                  <c:v>15.147759840000003</c:v>
                </c:pt>
                <c:pt idx="10">
                  <c:v>5.9063819999999998</c:v>
                </c:pt>
                <c:pt idx="11">
                  <c:v>0</c:v>
                </c:pt>
                <c:pt idx="12">
                  <c:v>21.770472300000002</c:v>
                </c:pt>
                <c:pt idx="13">
                  <c:v>29.6</c:v>
                </c:pt>
                <c:pt idx="14">
                  <c:v>11.445036119999999</c:v>
                </c:pt>
                <c:pt idx="15">
                  <c:v>14.500214159999999</c:v>
                </c:pt>
                <c:pt idx="16">
                  <c:v>35.496324000000001</c:v>
                </c:pt>
                <c:pt idx="1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886-40B8-9409-8A328A44A3FB}"/>
            </c:ext>
          </c:extLst>
        </c:ser>
        <c:ser>
          <c:idx val="4"/>
          <c:order val="4"/>
          <c:tx>
            <c:strRef>
              <c:f>elbilelbusselferge!$F$1</c:f>
              <c:strCache>
                <c:ptCount val="1"/>
                <c:pt idx="0">
                  <c:v>Landstrøm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elbilelbusselferge!$A$2:$A$19</c:f>
              <c:strCache>
                <c:ptCount val="18"/>
                <c:pt idx="0">
                  <c:v>Agder</c:v>
                </c:pt>
                <c:pt idx="1">
                  <c:v>BKK og Indre Hardanger</c:v>
                </c:pt>
                <c:pt idx="2">
                  <c:v>Buskerud</c:v>
                </c:pt>
                <c:pt idx="3">
                  <c:v>Finnmark</c:v>
                </c:pt>
                <c:pt idx="4">
                  <c:v>Hedmark og Oppland</c:v>
                </c:pt>
                <c:pt idx="5">
                  <c:v>Helgeland</c:v>
                </c:pt>
                <c:pt idx="6">
                  <c:v>Midtre Nordland </c:v>
                </c:pt>
                <c:pt idx="7">
                  <c:v>Møre og Romsdal</c:v>
                </c:pt>
                <c:pt idx="8">
                  <c:v>Nordre Nordland og Sør-Troms</c:v>
                </c:pt>
                <c:pt idx="9">
                  <c:v>Nord-Trøndelag</c:v>
                </c:pt>
                <c:pt idx="10">
                  <c:v>Akershus og Østfold</c:v>
                </c:pt>
                <c:pt idx="11">
                  <c:v>Oslo</c:v>
                </c:pt>
                <c:pt idx="12">
                  <c:v>Sogn og Fjordane</c:v>
                </c:pt>
                <c:pt idx="13">
                  <c:v>Sunnhordaland og Nord-Rogaland</c:v>
                </c:pt>
                <c:pt idx="14">
                  <c:v>Sør-Rogaland</c:v>
                </c:pt>
                <c:pt idx="15">
                  <c:v>Sør-Trøndelag</c:v>
                </c:pt>
                <c:pt idx="16">
                  <c:v>Troms</c:v>
                </c:pt>
                <c:pt idx="17">
                  <c:v>Vestfold og Telemark</c:v>
                </c:pt>
              </c:strCache>
            </c:strRef>
          </c:cat>
          <c:val>
            <c:numRef>
              <c:f>elbilelbusselferge!$F$2:$F$19</c:f>
              <c:numCache>
                <c:formatCode>0</c:formatCode>
                <c:ptCount val="18"/>
                <c:pt idx="0">
                  <c:v>1.304</c:v>
                </c:pt>
                <c:pt idx="1">
                  <c:v>36</c:v>
                </c:pt>
                <c:pt idx="2">
                  <c:v>1.234</c:v>
                </c:pt>
                <c:pt idx="3">
                  <c:v>21.835000000000001</c:v>
                </c:pt>
                <c:pt idx="4">
                  <c:v>0</c:v>
                </c:pt>
                <c:pt idx="5">
                  <c:v>1.881</c:v>
                </c:pt>
                <c:pt idx="6">
                  <c:v>2.0350000000000001</c:v>
                </c:pt>
                <c:pt idx="7">
                  <c:v>41.542999999999999</c:v>
                </c:pt>
                <c:pt idx="8">
                  <c:v>3.1440000000000001</c:v>
                </c:pt>
                <c:pt idx="9">
                  <c:v>0</c:v>
                </c:pt>
                <c:pt idx="10">
                  <c:v>2</c:v>
                </c:pt>
                <c:pt idx="11">
                  <c:v>26</c:v>
                </c:pt>
                <c:pt idx="12">
                  <c:v>42.863</c:v>
                </c:pt>
                <c:pt idx="13">
                  <c:v>3.7170000000000001</c:v>
                </c:pt>
                <c:pt idx="14">
                  <c:v>28.913</c:v>
                </c:pt>
                <c:pt idx="15">
                  <c:v>17</c:v>
                </c:pt>
                <c:pt idx="16">
                  <c:v>11</c:v>
                </c:pt>
                <c:pt idx="17">
                  <c:v>4.2459999999999996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886-40B8-9409-8A328A44A3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8134512"/>
        <c:axId val="683504056"/>
      </c:barChart>
      <c:catAx>
        <c:axId val="688134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83504056"/>
        <c:crosses val="autoZero"/>
        <c:auto val="1"/>
        <c:lblAlgn val="ctr"/>
        <c:lblOffset val="100"/>
        <c:noMultiLvlLbl val="0"/>
      </c:catAx>
      <c:valAx>
        <c:axId val="683504056"/>
        <c:scaling>
          <c:orientation val="minMax"/>
          <c:max val="3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MW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88134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462252027109047"/>
          <c:y val="0.90388857462792627"/>
          <c:w val="0.70397166861319371"/>
          <c:h val="5.50799377943198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24A51-D28B-4066-98E0-80D78E543209}" type="datetimeFigureOut">
              <a:rPr lang="nb-NO" smtClean="0"/>
              <a:t>06.11.2017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D36AEC-C13F-4F8B-B076-A7623675B8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3483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9ABB75-138C-4458-8632-26D24BB78C63}" type="slidenum">
              <a:rPr lang="nb-NO"/>
              <a:pPr/>
              <a:t>1</a:t>
            </a:fld>
            <a:endParaRPr lang="nb-NO" dirty="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84643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36AEC-C13F-4F8B-B076-A7623675B885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06247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nb-NO" dirty="0" smtClean="0"/>
              <a:t>Selv om nettselskapet</a:t>
            </a:r>
            <a:r>
              <a:rPr lang="nb-NO" baseline="0" dirty="0" smtClean="0"/>
              <a:t> har en plikt til å gi tilknytning</a:t>
            </a:r>
            <a:r>
              <a:rPr lang="nb-NO" dirty="0" smtClean="0"/>
              <a:t>,</a:t>
            </a:r>
            <a:r>
              <a:rPr lang="nb-NO" baseline="0" dirty="0" smtClean="0"/>
              <a:t> har ikke kundene rett på tilknytning vederlagsfritt. Nettselskapet kan dekke anleggskostnadene gjennom et anleggsbidrag.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nb-NO" baseline="0" dirty="0" smtClean="0"/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nb-NO" dirty="0" smtClean="0"/>
              <a:t>Formålet</a:t>
            </a:r>
            <a:r>
              <a:rPr lang="nb-NO" baseline="0" dirty="0" smtClean="0"/>
              <a:t> med anleggsbidraget er todelt.</a:t>
            </a:r>
          </a:p>
          <a:p>
            <a:pPr marL="628650" marR="0" lvl="1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nb-NO" baseline="0" dirty="0" smtClean="0"/>
              <a:t>Synliggjøre kostnaden slik at kunde kan vurdere alternative tiltak.</a:t>
            </a:r>
          </a:p>
          <a:p>
            <a:pPr marL="628650" marR="0" lvl="1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nb-NO" baseline="0" dirty="0" smtClean="0"/>
              <a:t>Fordele kostnadene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29E00-E0B9-4A88-9EAA-DE01679B96AD}" type="slidenum">
              <a:rPr lang="nb-NO" smtClean="0"/>
              <a:pPr/>
              <a:t>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2987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b-NO" b="1" dirty="0" smtClean="0"/>
              <a:t>Fremskyndingskostnader</a:t>
            </a:r>
            <a:r>
              <a:rPr lang="nb-NO" dirty="0" smtClean="0"/>
              <a:t> er merkostnader</a:t>
            </a:r>
            <a:r>
              <a:rPr lang="nb-NO" baseline="0" dirty="0" smtClean="0"/>
              <a:t> ved at endringer i nettet blir gjort tidligere enn nødvendig.</a:t>
            </a:r>
          </a:p>
          <a:p>
            <a:pPr marL="171450" indent="-171450">
              <a:buFontTx/>
              <a:buChar char="-"/>
            </a:pPr>
            <a:endParaRPr lang="nb-NO" baseline="0" dirty="0" smtClean="0"/>
          </a:p>
          <a:p>
            <a:pPr marL="171450" indent="-171450">
              <a:buFontTx/>
              <a:buChar char="-"/>
            </a:pPr>
            <a:r>
              <a:rPr lang="nb-NO" b="1" dirty="0" smtClean="0"/>
              <a:t>Reinvesteringskostnader</a:t>
            </a:r>
            <a:r>
              <a:rPr lang="nb-NO" dirty="0" smtClean="0"/>
              <a:t> er kostnader til</a:t>
            </a:r>
            <a:r>
              <a:rPr lang="nb-NO" baseline="0" dirty="0" smtClean="0"/>
              <a:t> materiell og arbeidskraft som forlenger nettanleggets levetid.</a:t>
            </a:r>
          </a:p>
          <a:p>
            <a:endParaRPr lang="nb-NO" baseline="0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29E00-E0B9-4A88-9EAA-DE01679B96AD}" type="slidenum">
              <a:rPr lang="nb-NO" smtClean="0"/>
              <a:pPr/>
              <a:t>10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35502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b-NO" dirty="0" err="1" smtClean="0"/>
              <a:t>Utkoblbar</a:t>
            </a:r>
            <a:r>
              <a:rPr lang="nb-NO" dirty="0" smtClean="0"/>
              <a:t> tariff:</a:t>
            </a:r>
            <a:r>
              <a:rPr lang="nb-NO" baseline="0" dirty="0" smtClean="0"/>
              <a:t> Redusert tariff for å tilby fleksibilitet</a:t>
            </a:r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29E00-E0B9-4A88-9EAA-DE01679B96AD}" type="slidenum">
              <a:rPr lang="nb-NO" smtClean="0"/>
              <a:pPr/>
              <a:t>11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36476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Energiledd lik marginaltapskostnad gir riktigere pris på energi.</a:t>
            </a:r>
          </a:p>
          <a:p>
            <a:endParaRPr lang="nb-NO" dirty="0" smtClean="0"/>
          </a:p>
          <a:p>
            <a:r>
              <a:rPr lang="nb-NO" dirty="0" smtClean="0"/>
              <a:t>Viktig veivalg</a:t>
            </a:r>
            <a:r>
              <a:rPr lang="nb-NO" baseline="0" dirty="0" smtClean="0"/>
              <a:t> om føringer for hvordan resten av pengene hentes inn: Én eller flere modeller? A eller B?</a:t>
            </a:r>
          </a:p>
          <a:p>
            <a:r>
              <a:rPr lang="nb-NO" baseline="0" dirty="0" smtClean="0"/>
              <a:t>For oss er det enklest å velge B. Samtidig har vi inntrykk av at bransjen ønsker seg A, men enes ikke om én modell. </a:t>
            </a:r>
            <a:endParaRPr lang="nb-NO" dirty="0" smtClean="0"/>
          </a:p>
          <a:p>
            <a:endParaRPr lang="nb-NO" dirty="0" smtClean="0"/>
          </a:p>
          <a:p>
            <a:r>
              <a:rPr lang="nb-NO" dirty="0" smtClean="0"/>
              <a:t>Fordeler ved standardisering:</a:t>
            </a:r>
          </a:p>
          <a:p>
            <a:pPr marL="171450" indent="-171450">
              <a:buFontTx/>
              <a:buChar char="-"/>
            </a:pPr>
            <a:r>
              <a:rPr lang="nb-NO" dirty="0" smtClean="0"/>
              <a:t>Felles</a:t>
            </a:r>
            <a:r>
              <a:rPr lang="nb-NO" baseline="0" dirty="0" smtClean="0"/>
              <a:t> enhetlig</a:t>
            </a:r>
            <a:r>
              <a:rPr lang="nb-NO" dirty="0" smtClean="0"/>
              <a:t> kommunikasjon med kunde, forenkler, øker forståelse og er kostnadsbesparende</a:t>
            </a:r>
          </a:p>
          <a:p>
            <a:pPr marL="171450" indent="-171450">
              <a:buFontTx/>
              <a:buChar char="-"/>
            </a:pPr>
            <a:r>
              <a:rPr lang="nb-NO" dirty="0" smtClean="0"/>
              <a:t>Enklere for kunde å innhente informasjon om tariffene, mer sammenlignbare</a:t>
            </a:r>
            <a:r>
              <a:rPr lang="nb-NO" baseline="0" dirty="0" smtClean="0"/>
              <a:t> mellom nettområder</a:t>
            </a:r>
          </a:p>
          <a:p>
            <a:pPr marL="171450" indent="-171450">
              <a:buFontTx/>
              <a:buChar char="-"/>
            </a:pPr>
            <a:r>
              <a:rPr lang="nb-NO" baseline="0" dirty="0" smtClean="0"/>
              <a:t>Enhetlige insentivvirkninger, gir felles marked med like rammebetingelser for produkter og tjenester som bidrar til laststyring og fleksibilitet</a:t>
            </a:r>
          </a:p>
          <a:p>
            <a:pPr marL="171450" indent="-171450">
              <a:buFontTx/>
              <a:buChar char="-"/>
            </a:pPr>
            <a:r>
              <a:rPr lang="nb-NO" baseline="0" dirty="0" smtClean="0"/>
              <a:t>Synliggjør kostnadsnivået</a:t>
            </a:r>
          </a:p>
          <a:p>
            <a:pPr marL="171450" indent="-171450">
              <a:buFontTx/>
              <a:buChar char="-"/>
            </a:pPr>
            <a:r>
              <a:rPr lang="nb-NO" baseline="0" dirty="0" smtClean="0"/>
              <a:t>Mer sammenlignbare tariffer</a:t>
            </a:r>
          </a:p>
          <a:p>
            <a:pPr marL="171450" indent="-171450">
              <a:buFontTx/>
              <a:buChar char="-"/>
            </a:pPr>
            <a:r>
              <a:rPr lang="nb-NO" baseline="0" dirty="0" smtClean="0"/>
              <a:t>Kostnadsbesparende ved mulig avregning i </a:t>
            </a:r>
            <a:r>
              <a:rPr lang="nb-NO" baseline="0" dirty="0" err="1" smtClean="0"/>
              <a:t>Elhub</a:t>
            </a:r>
            <a:r>
              <a:rPr lang="nb-NO" baseline="0" dirty="0" smtClean="0"/>
              <a:t> og i eventuell ny markedsmodell</a:t>
            </a:r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AFEB2-E3E3-41B2-AEE6-3228357F221E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97175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For flere tjenester (mobil, bredbånd, vei (årsavgift + bompenger/rushtidsavgift)</a:t>
            </a:r>
            <a:r>
              <a:rPr lang="nb-NO" baseline="0" dirty="0" smtClean="0"/>
              <a:t> betaler vi både for </a:t>
            </a:r>
            <a:r>
              <a:rPr lang="nb-NO" u="sng" baseline="0" dirty="0" smtClean="0"/>
              <a:t>tilgang</a:t>
            </a:r>
            <a:r>
              <a:rPr lang="nb-NO" baseline="0" dirty="0" smtClean="0"/>
              <a:t> og for </a:t>
            </a:r>
            <a:r>
              <a:rPr lang="nb-NO" u="sng" baseline="0" dirty="0" smtClean="0"/>
              <a:t>bruk</a:t>
            </a:r>
            <a:r>
              <a:rPr lang="nb-NO" baseline="0" dirty="0" smtClean="0"/>
              <a:t>.</a:t>
            </a:r>
          </a:p>
          <a:p>
            <a:endParaRPr lang="nb-NO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 smtClean="0"/>
              <a:t>Betaling for tilgang (abonnement) –fri bruk innenfor dette. + tapskostnader og avgifter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 smtClean="0"/>
              <a:t>Betaling for bruk utover</a:t>
            </a:r>
            <a:r>
              <a:rPr lang="nb-NO" baseline="0" dirty="0" smtClean="0"/>
              <a:t> abonnement.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nb-NO" baseline="0" dirty="0" smtClean="0"/>
              <a:t>Talleksempelet er basert på data fra </a:t>
            </a:r>
            <a:r>
              <a:rPr lang="nb-NO" baseline="0" dirty="0" err="1" smtClean="0"/>
              <a:t>RingeRikskraft</a:t>
            </a:r>
            <a:r>
              <a:rPr lang="nb-NO" baseline="0" dirty="0" smtClean="0"/>
              <a:t> Nett. Kostnadsnivå omtrent på snittet.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baseline="0" dirty="0" smtClean="0"/>
          </a:p>
          <a:p>
            <a:r>
              <a:rPr lang="nb-NO" u="sng" dirty="0" smtClean="0">
                <a:solidFill>
                  <a:srgbClr val="002060"/>
                </a:solidFill>
              </a:rPr>
              <a:t>Fordeler ved modellen</a:t>
            </a:r>
            <a:r>
              <a:rPr lang="nb-NO" dirty="0" smtClean="0">
                <a:solidFill>
                  <a:srgbClr val="002060"/>
                </a:solidFill>
              </a:rPr>
              <a:t>:</a:t>
            </a:r>
          </a:p>
          <a:p>
            <a:r>
              <a:rPr lang="nb-NO" dirty="0" smtClean="0">
                <a:solidFill>
                  <a:srgbClr val="002060"/>
                </a:solidFill>
              </a:rPr>
              <a:t>Forutsigbar og fleksibel</a:t>
            </a:r>
          </a:p>
          <a:p>
            <a:r>
              <a:rPr lang="nb-NO" dirty="0" smtClean="0">
                <a:solidFill>
                  <a:srgbClr val="002060"/>
                </a:solidFill>
              </a:rPr>
              <a:t>Mer aktive kunder</a:t>
            </a:r>
          </a:p>
          <a:p>
            <a:r>
              <a:rPr lang="nb-NO" dirty="0" smtClean="0">
                <a:solidFill>
                  <a:srgbClr val="002060"/>
                </a:solidFill>
              </a:rPr>
              <a:t>Sterkest prissignal under høylast</a:t>
            </a:r>
          </a:p>
          <a:p>
            <a:r>
              <a:rPr lang="nb-NO" dirty="0" smtClean="0">
                <a:solidFill>
                  <a:srgbClr val="002060"/>
                </a:solidFill>
              </a:rPr>
              <a:t>Kostnadsfordeling basert på etterspurt kapasitet</a:t>
            </a:r>
          </a:p>
          <a:p>
            <a:r>
              <a:rPr lang="nb-NO" dirty="0" smtClean="0">
                <a:solidFill>
                  <a:srgbClr val="002060"/>
                </a:solidFill>
              </a:rPr>
              <a:t>Mulig å avregne time for time, fleksibel faktureringshyppighet</a:t>
            </a:r>
          </a:p>
          <a:p>
            <a:r>
              <a:rPr lang="nb-NO" dirty="0" smtClean="0">
                <a:solidFill>
                  <a:srgbClr val="002060"/>
                </a:solidFill>
              </a:rPr>
              <a:t>Gjenkjennelse fra andre tjenester f.eks. mobil, bredbånd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dirty="0" smtClean="0"/>
          </a:p>
          <a:p>
            <a:r>
              <a:rPr lang="nb-NO" u="sng" dirty="0" smtClean="0"/>
              <a:t>Problemstillinger:</a:t>
            </a:r>
          </a:p>
          <a:p>
            <a:r>
              <a:rPr lang="nb-NO" dirty="0" smtClean="0">
                <a:solidFill>
                  <a:srgbClr val="002060"/>
                </a:solidFill>
              </a:rPr>
              <a:t>Nettselskapets rolle ved valg av abonnement</a:t>
            </a:r>
          </a:p>
          <a:p>
            <a:r>
              <a:rPr lang="nb-NO" dirty="0" smtClean="0">
                <a:solidFill>
                  <a:srgbClr val="002060"/>
                </a:solidFill>
              </a:rPr>
              <a:t>Regler for endring av abonnement</a:t>
            </a:r>
          </a:p>
          <a:p>
            <a:pPr marL="0" indent="0">
              <a:buNone/>
            </a:pPr>
            <a:r>
              <a:rPr lang="nb-NO" dirty="0" smtClean="0">
                <a:solidFill>
                  <a:srgbClr val="002060"/>
                </a:solidFill>
              </a:rPr>
              <a:t>Unngå strategisk tilpasning </a:t>
            </a:r>
            <a:r>
              <a:rPr lang="nb-NO" dirty="0" err="1" smtClean="0">
                <a:solidFill>
                  <a:srgbClr val="002060"/>
                </a:solidFill>
              </a:rPr>
              <a:t>vs</a:t>
            </a:r>
            <a:r>
              <a:rPr lang="nb-NO" dirty="0" smtClean="0">
                <a:solidFill>
                  <a:srgbClr val="002060"/>
                </a:solidFill>
              </a:rPr>
              <a:t> kundevennlighet</a:t>
            </a:r>
          </a:p>
          <a:p>
            <a:r>
              <a:rPr lang="nb-NO" dirty="0" smtClean="0">
                <a:solidFill>
                  <a:srgbClr val="002060"/>
                </a:solidFill>
              </a:rPr>
              <a:t>Nettselskapenes muligheter for differensiering innenfor modellen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AFEB2-E3E3-41B2-AEE6-3228357F221E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321511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AFEB2-E3E3-41B2-AEE6-3228357F221E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21398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5EE17-D406-461A-98D2-AC1854422D0B}" type="datetimeFigureOut">
              <a:rPr lang="nb-NO" smtClean="0"/>
              <a:t>06.11.2017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E7BA2-1CEE-47B9-B48F-32AF4743C0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4169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5EE17-D406-461A-98D2-AC1854422D0B}" type="datetimeFigureOut">
              <a:rPr lang="nb-NO" smtClean="0"/>
              <a:t>06.11.2017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E7BA2-1CEE-47B9-B48F-32AF4743C0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2872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5EE17-D406-461A-98D2-AC1854422D0B}" type="datetimeFigureOut">
              <a:rPr lang="nb-NO" smtClean="0"/>
              <a:t>06.11.2017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E7BA2-1CEE-47B9-B48F-32AF4743C0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7326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91477" y="2372884"/>
            <a:ext cx="9313035" cy="2016225"/>
          </a:xfrm>
          <a:prstGeom prst="rect">
            <a:avLst/>
          </a:prstGeom>
        </p:spPr>
        <p:txBody>
          <a:bodyPr/>
          <a:lstStyle>
            <a:lvl1pPr algn="ctr">
              <a:defRPr sz="4267" b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4" name="Plassholder for tekst 7"/>
          <p:cNvSpPr>
            <a:spLocks noGrp="1"/>
          </p:cNvSpPr>
          <p:nvPr>
            <p:ph type="body" sz="quarter" idx="10"/>
          </p:nvPr>
        </p:nvSpPr>
        <p:spPr>
          <a:xfrm>
            <a:off x="1391477" y="4773150"/>
            <a:ext cx="9313035" cy="1055655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926" y="740702"/>
            <a:ext cx="1248140" cy="124814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7814611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tellysbilde med Punkt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sz="quarter" idx="10"/>
          </p:nvPr>
        </p:nvSpPr>
        <p:spPr>
          <a:xfrm>
            <a:off x="1033031" y="1919961"/>
            <a:ext cx="10239331" cy="4023360"/>
          </a:xfrm>
        </p:spPr>
        <p:txBody>
          <a:bodyPr>
            <a:normAutofit/>
          </a:bodyPr>
          <a:lstStyle>
            <a:lvl1pPr marL="457189" indent="-457189">
              <a:buClr>
                <a:srgbClr val="BB1730"/>
              </a:buClr>
              <a:buSzPct val="100000"/>
              <a:buFont typeface="Wingdings" panose="05000000000000000000" pitchFamily="2" charset="2"/>
              <a:buChar char="§"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grpSp>
        <p:nvGrpSpPr>
          <p:cNvPr id="13" name="Gruppe 12"/>
          <p:cNvGrpSpPr/>
          <p:nvPr userDrawn="1"/>
        </p:nvGrpSpPr>
        <p:grpSpPr>
          <a:xfrm>
            <a:off x="0" y="405377"/>
            <a:ext cx="11967920" cy="1142919"/>
            <a:chOff x="0" y="209910"/>
            <a:chExt cx="8975940" cy="857189"/>
          </a:xfrm>
        </p:grpSpPr>
        <p:sp>
          <p:nvSpPr>
            <p:cNvPr id="14" name="Rektangel 13"/>
            <p:cNvSpPr/>
            <p:nvPr userDrawn="1"/>
          </p:nvSpPr>
          <p:spPr>
            <a:xfrm>
              <a:off x="0" y="209910"/>
              <a:ext cx="8789963" cy="669695"/>
            </a:xfrm>
            <a:prstGeom prst="rect">
              <a:avLst/>
            </a:prstGeom>
            <a:solidFill>
              <a:srgbClr val="BB1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2400"/>
            </a:p>
          </p:txBody>
        </p:sp>
        <p:sp>
          <p:nvSpPr>
            <p:cNvPr id="15" name="Rektangel 14"/>
            <p:cNvSpPr/>
            <p:nvPr userDrawn="1"/>
          </p:nvSpPr>
          <p:spPr>
            <a:xfrm>
              <a:off x="8789963" y="879605"/>
              <a:ext cx="185977" cy="187494"/>
            </a:xfrm>
            <a:prstGeom prst="rect">
              <a:avLst/>
            </a:prstGeom>
            <a:solidFill>
              <a:srgbClr val="BB1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2400"/>
            </a:p>
          </p:txBody>
        </p:sp>
      </p:grpSp>
      <p:sp>
        <p:nvSpPr>
          <p:cNvPr id="1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3693" y="386163"/>
            <a:ext cx="10391361" cy="96010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733" b="0" baseline="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36" y="647671"/>
            <a:ext cx="447475" cy="44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9086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e 3"/>
          <p:cNvGrpSpPr/>
          <p:nvPr userDrawn="1"/>
        </p:nvGrpSpPr>
        <p:grpSpPr>
          <a:xfrm>
            <a:off x="0" y="405377"/>
            <a:ext cx="11967920" cy="1142919"/>
            <a:chOff x="0" y="209910"/>
            <a:chExt cx="8975940" cy="857189"/>
          </a:xfrm>
        </p:grpSpPr>
        <p:sp>
          <p:nvSpPr>
            <p:cNvPr id="11" name="Rektangel 10"/>
            <p:cNvSpPr/>
            <p:nvPr userDrawn="1"/>
          </p:nvSpPr>
          <p:spPr>
            <a:xfrm>
              <a:off x="0" y="209910"/>
              <a:ext cx="8789963" cy="669695"/>
            </a:xfrm>
            <a:prstGeom prst="rect">
              <a:avLst/>
            </a:prstGeom>
            <a:solidFill>
              <a:srgbClr val="BB1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2400"/>
            </a:p>
          </p:txBody>
        </p:sp>
        <p:sp>
          <p:nvSpPr>
            <p:cNvPr id="12" name="Rektangel 11"/>
            <p:cNvSpPr/>
            <p:nvPr userDrawn="1"/>
          </p:nvSpPr>
          <p:spPr>
            <a:xfrm>
              <a:off x="8789963" y="879605"/>
              <a:ext cx="185977" cy="187494"/>
            </a:xfrm>
            <a:prstGeom prst="rect">
              <a:avLst/>
            </a:prstGeom>
            <a:solidFill>
              <a:srgbClr val="BB1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2400"/>
            </a:p>
          </p:txBody>
        </p:sp>
      </p:grpSp>
      <p:sp>
        <p:nvSpPr>
          <p:cNvPr id="13" name="Rectangle 2"/>
          <p:cNvSpPr>
            <a:spLocks noGrp="1" noChangeArrowheads="1"/>
          </p:cNvSpPr>
          <p:nvPr userDrawn="1">
            <p:ph type="ctrTitle"/>
          </p:nvPr>
        </p:nvSpPr>
        <p:spPr>
          <a:xfrm>
            <a:off x="1023693" y="386163"/>
            <a:ext cx="10391361" cy="96010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733" b="0" baseline="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 userDrawn="1">
            <p:ph type="body" sz="quarter" idx="10"/>
          </p:nvPr>
        </p:nvSpPr>
        <p:spPr>
          <a:xfrm>
            <a:off x="1033031" y="1919961"/>
            <a:ext cx="10239331" cy="402336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pic>
        <p:nvPicPr>
          <p:cNvPr id="2" name="Bild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536" y="647671"/>
            <a:ext cx="447475" cy="44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149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5EE17-D406-461A-98D2-AC1854422D0B}" type="datetimeFigureOut">
              <a:rPr lang="nb-NO" smtClean="0"/>
              <a:t>06.11.2017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E7BA2-1CEE-47B9-B48F-32AF4743C0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0267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5EE17-D406-461A-98D2-AC1854422D0B}" type="datetimeFigureOut">
              <a:rPr lang="nb-NO" smtClean="0"/>
              <a:t>06.11.2017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E7BA2-1CEE-47B9-B48F-32AF4743C0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2425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5EE17-D406-461A-98D2-AC1854422D0B}" type="datetimeFigureOut">
              <a:rPr lang="nb-NO" smtClean="0"/>
              <a:t>06.11.2017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E7BA2-1CEE-47B9-B48F-32AF4743C0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3010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5EE17-D406-461A-98D2-AC1854422D0B}" type="datetimeFigureOut">
              <a:rPr lang="nb-NO" smtClean="0"/>
              <a:t>06.11.2017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E7BA2-1CEE-47B9-B48F-32AF4743C0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31439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5EE17-D406-461A-98D2-AC1854422D0B}" type="datetimeFigureOut">
              <a:rPr lang="nb-NO" smtClean="0"/>
              <a:t>06.11.2017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E7BA2-1CEE-47B9-B48F-32AF4743C0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9666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5EE17-D406-461A-98D2-AC1854422D0B}" type="datetimeFigureOut">
              <a:rPr lang="nb-NO" smtClean="0"/>
              <a:t>06.11.2017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E7BA2-1CEE-47B9-B48F-32AF4743C0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3340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5EE17-D406-461A-98D2-AC1854422D0B}" type="datetimeFigureOut">
              <a:rPr lang="nb-NO" smtClean="0"/>
              <a:t>06.11.2017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E7BA2-1CEE-47B9-B48F-32AF4743C0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993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5EE17-D406-461A-98D2-AC1854422D0B}" type="datetimeFigureOut">
              <a:rPr lang="nb-NO" smtClean="0"/>
              <a:t>06.11.2017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E7BA2-1CEE-47B9-B48F-32AF4743C0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04368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5EE17-D406-461A-98D2-AC1854422D0B}" type="datetimeFigureOut">
              <a:rPr lang="nb-NO" smtClean="0"/>
              <a:t>06.11.2017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E7BA2-1CEE-47B9-B48F-32AF4743C0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7877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nve.no/elmarkedstilsynet-marked-og-monopol/nettjenester/nettilknytning/anleggsbidrag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krv@nve.no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aber@nve.no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ublikasjoner.nve.no/rapport/2017/rapport2017_77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sz="4000" dirty="0" smtClean="0">
                <a:solidFill>
                  <a:schemeClr val="tx1"/>
                </a:solidFill>
                <a:latin typeface="Helvetica" pitchFamily="34" charset="0"/>
              </a:rPr>
              <a:t>Gjeldende regelverk for distribusjon av </a:t>
            </a:r>
            <a:r>
              <a:rPr lang="nb-NO" sz="4000" dirty="0" err="1" smtClean="0">
                <a:solidFill>
                  <a:schemeClr val="tx1"/>
                </a:solidFill>
                <a:latin typeface="Helvetica" pitchFamily="34" charset="0"/>
              </a:rPr>
              <a:t>landstrøm</a:t>
            </a:r>
            <a:r>
              <a:rPr lang="nb-NO" sz="4000" dirty="0">
                <a:latin typeface="Helvetica" pitchFamily="34" charset="0"/>
              </a:rPr>
              <a:t/>
            </a:r>
            <a:br>
              <a:rPr lang="nb-NO" sz="4000" dirty="0">
                <a:latin typeface="Helvetica" pitchFamily="34" charset="0"/>
              </a:rPr>
            </a:br>
            <a:endParaRPr lang="nb-NO" sz="2400" dirty="0">
              <a:latin typeface="Helvetica" pitchFamily="34" charset="0"/>
            </a:endParaRP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body" sz="quarter" idx="10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algn="ctr">
              <a:buNone/>
            </a:pPr>
            <a:r>
              <a:rPr lang="nb-NO" sz="2000" dirty="0" smtClean="0">
                <a:solidFill>
                  <a:schemeClr val="tx1"/>
                </a:solidFill>
                <a:latin typeface="Helvetica" pitchFamily="34" charset="0"/>
              </a:rPr>
              <a:t>Kjell Rune Verlo og Andreas Bjelland Eriksen</a:t>
            </a:r>
          </a:p>
          <a:p>
            <a:pPr marL="0" indent="0" algn="ctr">
              <a:buNone/>
            </a:pPr>
            <a:r>
              <a:rPr lang="nb-NO" sz="2000" dirty="0" smtClean="0">
                <a:solidFill>
                  <a:schemeClr val="tx1"/>
                </a:solidFill>
                <a:latin typeface="Helvetica" pitchFamily="34" charset="0"/>
              </a:rPr>
              <a:t>NVE, </a:t>
            </a:r>
            <a:r>
              <a:rPr lang="nb-NO" sz="2000" dirty="0" err="1" smtClean="0">
                <a:solidFill>
                  <a:schemeClr val="tx1"/>
                </a:solidFill>
                <a:latin typeface="Helvetica" pitchFamily="34" charset="0"/>
              </a:rPr>
              <a:t>Elmarkedstilsynet</a:t>
            </a:r>
            <a:endParaRPr lang="nb-NO" sz="2000" dirty="0">
              <a:solidFill>
                <a:schemeClr val="tx1"/>
              </a:solidFill>
              <a:latin typeface="Helvetica" pitchFamily="34" charset="0"/>
            </a:endParaRPr>
          </a:p>
        </p:txBody>
      </p:sp>
      <p:sp>
        <p:nvSpPr>
          <p:cNvPr id="2" name="TekstSylinder 1"/>
          <p:cNvSpPr txBox="1"/>
          <p:nvPr/>
        </p:nvSpPr>
        <p:spPr>
          <a:xfrm>
            <a:off x="11039377" y="6334780"/>
            <a:ext cx="10658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KS Bedrift</a:t>
            </a:r>
          </a:p>
          <a:p>
            <a:pPr algn="ctr"/>
            <a:r>
              <a:rPr lang="nb-NO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02.11.2017</a:t>
            </a:r>
            <a:endParaRPr lang="nb-NO" sz="1400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1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NVE har fastsatt klare regler for beregning av anleggsbidrag</a:t>
            </a:r>
            <a:endParaRPr lang="nb-NO" dirty="0"/>
          </a:p>
        </p:txBody>
      </p:sp>
      <p:pic>
        <p:nvPicPr>
          <p:cNvPr id="5" name="Picture 11" descr="C:\Users\chs.NVE\AppData\Local\Microsoft\Windows\Temporary Internet Files\Content.IE5\K7UJUCW2\MP900438855[1]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2572" y="2416337"/>
            <a:ext cx="4560346" cy="3056844"/>
          </a:xfrm>
          <a:prstGeom prst="rect">
            <a:avLst/>
          </a:prstGeom>
          <a:noFill/>
        </p:spPr>
      </p:pic>
      <p:sp>
        <p:nvSpPr>
          <p:cNvPr id="6" name="Plassholder for tekst 1"/>
          <p:cNvSpPr txBox="1">
            <a:spLocks/>
          </p:cNvSpPr>
          <p:nvPr/>
        </p:nvSpPr>
        <p:spPr>
          <a:xfrm>
            <a:off x="1023693" y="2416337"/>
            <a:ext cx="5518104" cy="337624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457189" indent="-457189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B1730"/>
              </a:buClr>
              <a:buSzPct val="100000"/>
              <a:buFont typeface="Wingdings" panose="05000000000000000000" pitchFamily="2" charset="2"/>
              <a:buChar char="§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3000" dirty="0" smtClean="0">
                <a:solidFill>
                  <a:schemeClr val="tx1"/>
                </a:solidFill>
              </a:rPr>
              <a:t>Anleggsbidraget skal dekke nødvendige kostnader</a:t>
            </a:r>
          </a:p>
          <a:p>
            <a:r>
              <a:rPr lang="nb-NO" sz="3000" dirty="0" smtClean="0">
                <a:solidFill>
                  <a:schemeClr val="tx1"/>
                </a:solidFill>
              </a:rPr>
              <a:t>Kan inkludere inntil hele anleggskostnaden</a:t>
            </a:r>
          </a:p>
          <a:p>
            <a:r>
              <a:rPr lang="nb-NO" sz="3000" dirty="0" smtClean="0">
                <a:solidFill>
                  <a:schemeClr val="tx1"/>
                </a:solidFill>
              </a:rPr>
              <a:t>Kan inkludere </a:t>
            </a:r>
            <a:r>
              <a:rPr lang="nb-NO" sz="3000" dirty="0" err="1" smtClean="0">
                <a:solidFill>
                  <a:schemeClr val="tx1"/>
                </a:solidFill>
              </a:rPr>
              <a:t>fremskyndingskostnader</a:t>
            </a:r>
            <a:endParaRPr lang="nb-NO" sz="3000" dirty="0" smtClean="0">
              <a:solidFill>
                <a:schemeClr val="tx1"/>
              </a:solidFill>
            </a:endParaRPr>
          </a:p>
          <a:p>
            <a:r>
              <a:rPr lang="nb-NO" sz="3000" dirty="0" smtClean="0">
                <a:solidFill>
                  <a:schemeClr val="tx1"/>
                </a:solidFill>
              </a:rPr>
              <a:t>Kan ikke inkludere reinvesteringskostnader</a:t>
            </a:r>
          </a:p>
          <a:p>
            <a:r>
              <a:rPr lang="nb-NO" sz="3000" dirty="0" smtClean="0">
                <a:solidFill>
                  <a:schemeClr val="tx1"/>
                </a:solidFill>
              </a:rPr>
              <a:t>Ytterligere informasjon på NVEs </a:t>
            </a:r>
            <a:r>
              <a:rPr lang="nb-NO" sz="3000" dirty="0" smtClean="0">
                <a:solidFill>
                  <a:schemeClr val="tx1"/>
                </a:solidFill>
                <a:hlinkClick r:id="rId4"/>
              </a:rPr>
              <a:t>hjemmesider</a:t>
            </a:r>
            <a:r>
              <a:rPr lang="nb-NO" sz="3000" dirty="0" smtClean="0">
                <a:solidFill>
                  <a:schemeClr val="tx1"/>
                </a:solidFill>
              </a:rPr>
              <a:t>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6080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type="body" sz="quarter" idx="10"/>
          </p:nvPr>
        </p:nvSpPr>
        <p:spPr/>
        <p:txBody>
          <a:bodyPr anchor="ctr"/>
          <a:lstStyle/>
          <a:p>
            <a:r>
              <a:rPr lang="nb-NO" dirty="0">
                <a:solidFill>
                  <a:schemeClr val="tx1"/>
                </a:solidFill>
              </a:rPr>
              <a:t>I</a:t>
            </a:r>
            <a:r>
              <a:rPr lang="nb-NO" dirty="0" smtClean="0">
                <a:solidFill>
                  <a:schemeClr val="tx1"/>
                </a:solidFill>
              </a:rPr>
              <a:t>kke-diskriminerende og objektive tariffer</a:t>
            </a:r>
            <a:endParaRPr lang="nb-NO" dirty="0">
              <a:solidFill>
                <a:schemeClr val="tx1"/>
              </a:solidFill>
            </a:endParaRPr>
          </a:p>
          <a:p>
            <a:r>
              <a:rPr lang="nb-NO" dirty="0">
                <a:solidFill>
                  <a:schemeClr val="tx1"/>
                </a:solidFill>
              </a:rPr>
              <a:t>Ikke </a:t>
            </a:r>
            <a:r>
              <a:rPr lang="nb-NO" dirty="0" smtClean="0">
                <a:solidFill>
                  <a:schemeClr val="tx1"/>
                </a:solidFill>
              </a:rPr>
              <a:t>mulighet for spesialtariffer</a:t>
            </a:r>
            <a:endParaRPr lang="nb-NO" dirty="0">
              <a:solidFill>
                <a:schemeClr val="tx1"/>
              </a:solidFill>
            </a:endParaRPr>
          </a:p>
          <a:p>
            <a:pPr lvl="1"/>
            <a:r>
              <a:rPr lang="nb-NO" dirty="0"/>
              <a:t>Tariffen må begrunnes i relevante </a:t>
            </a:r>
            <a:r>
              <a:rPr lang="nb-NO" dirty="0" smtClean="0"/>
              <a:t>nettforhold</a:t>
            </a:r>
            <a:endParaRPr lang="nb-NO" dirty="0"/>
          </a:p>
          <a:p>
            <a:endParaRPr lang="nb-NO" dirty="0" smtClean="0"/>
          </a:p>
          <a:p>
            <a:r>
              <a:rPr lang="nb-NO" dirty="0" smtClean="0">
                <a:solidFill>
                  <a:schemeClr val="tx1"/>
                </a:solidFill>
              </a:rPr>
              <a:t>Nettleie for </a:t>
            </a:r>
            <a:r>
              <a:rPr lang="nb-NO" dirty="0" err="1" smtClean="0">
                <a:solidFill>
                  <a:schemeClr val="tx1"/>
                </a:solidFill>
              </a:rPr>
              <a:t>utkoblbart</a:t>
            </a:r>
            <a:r>
              <a:rPr lang="nb-NO" dirty="0" smtClean="0">
                <a:solidFill>
                  <a:schemeClr val="tx1"/>
                </a:solidFill>
              </a:rPr>
              <a:t> forbruk</a:t>
            </a:r>
          </a:p>
          <a:p>
            <a:pPr lvl="1"/>
            <a:r>
              <a:rPr lang="nb-NO" dirty="0" smtClean="0"/>
              <a:t>Nettselskapet </a:t>
            </a:r>
            <a:r>
              <a:rPr lang="nb-NO" u="sng" dirty="0" smtClean="0"/>
              <a:t>kan</a:t>
            </a:r>
            <a:r>
              <a:rPr lang="nb-NO" dirty="0" smtClean="0"/>
              <a:t> tilby nettleie for </a:t>
            </a:r>
            <a:r>
              <a:rPr lang="nb-NO" dirty="0" err="1" smtClean="0"/>
              <a:t>utkoblbart</a:t>
            </a:r>
            <a:r>
              <a:rPr lang="nb-NO" dirty="0" smtClean="0"/>
              <a:t> forbruk</a:t>
            </a:r>
          </a:p>
          <a:p>
            <a:pPr lvl="1"/>
            <a:r>
              <a:rPr lang="nb-NO" dirty="0" smtClean="0"/>
              <a:t>Det er fortsatt mulig for nettselskapene å tilby slik tariff</a:t>
            </a: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Nettleie: Tariffene skal i størst mulig grad gi signaler om effektiv utnyttelse og effektiv utvikling av nettet</a:t>
            </a:r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392281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501" y="1698505"/>
            <a:ext cx="4254553" cy="4466272"/>
          </a:xfrm>
          <a:prstGeom prst="rect">
            <a:avLst/>
          </a:prstGeom>
        </p:spPr>
      </p:pic>
      <p:sp>
        <p:nvSpPr>
          <p:cNvPr id="2" name="Plassholder for tekst 1"/>
          <p:cNvSpPr>
            <a:spLocks noGrp="1"/>
          </p:cNvSpPr>
          <p:nvPr>
            <p:ph type="body" sz="quarter" idx="10"/>
          </p:nvPr>
        </p:nvSpPr>
        <p:spPr>
          <a:xfrm>
            <a:off x="1263345" y="2505931"/>
            <a:ext cx="5164958" cy="285142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sz="3800" dirty="0" smtClean="0">
                <a:solidFill>
                  <a:schemeClr val="tx1"/>
                </a:solidFill>
              </a:rPr>
              <a:t>Abonnert nettleie</a:t>
            </a:r>
          </a:p>
          <a:p>
            <a:r>
              <a:rPr lang="nb-NO" dirty="0" smtClean="0">
                <a:solidFill>
                  <a:schemeClr val="tx1"/>
                </a:solidFill>
              </a:rPr>
              <a:t>Viktig retningsvalg – effekt dimensjonerende for nettet</a:t>
            </a:r>
          </a:p>
          <a:p>
            <a:r>
              <a:rPr lang="nb-NO" dirty="0" smtClean="0">
                <a:solidFill>
                  <a:schemeClr val="tx1"/>
                </a:solidFill>
              </a:rPr>
              <a:t>Fast abonnementspris</a:t>
            </a:r>
          </a:p>
          <a:p>
            <a:r>
              <a:rPr lang="nb-NO" dirty="0" smtClean="0">
                <a:solidFill>
                  <a:schemeClr val="tx1"/>
                </a:solidFill>
              </a:rPr>
              <a:t>Energiledd </a:t>
            </a:r>
            <a:r>
              <a:rPr lang="nb-NO" dirty="0">
                <a:solidFill>
                  <a:schemeClr val="tx1"/>
                </a:solidFill>
              </a:rPr>
              <a:t>lik </a:t>
            </a:r>
            <a:r>
              <a:rPr lang="nb-NO" dirty="0" smtClean="0">
                <a:solidFill>
                  <a:schemeClr val="tx1"/>
                </a:solidFill>
              </a:rPr>
              <a:t>marginaltapskostnad</a:t>
            </a:r>
          </a:p>
          <a:p>
            <a:r>
              <a:rPr lang="nb-NO" dirty="0" smtClean="0">
                <a:solidFill>
                  <a:schemeClr val="tx1"/>
                </a:solidFill>
              </a:rPr>
              <a:t>Overforbruksledd</a:t>
            </a:r>
            <a:endParaRPr lang="nb-NO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3" name="Tit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NVE foreslår modell basert på effekttariffer</a:t>
            </a:r>
            <a:endParaRPr lang="nb-NO" dirty="0"/>
          </a:p>
        </p:txBody>
      </p:sp>
      <p:cxnSp>
        <p:nvCxnSpPr>
          <p:cNvPr id="5" name="Rett linje 4"/>
          <p:cNvCxnSpPr/>
          <p:nvPr/>
        </p:nvCxnSpPr>
        <p:spPr>
          <a:xfrm>
            <a:off x="1127531" y="2853203"/>
            <a:ext cx="4516999" cy="0"/>
          </a:xfrm>
          <a:prstGeom prst="line">
            <a:avLst/>
          </a:prstGeom>
          <a:ln>
            <a:solidFill>
              <a:srgbClr val="BB17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264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890682" y="5593683"/>
            <a:ext cx="1093813" cy="46166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sz="2400" dirty="0">
                <a:latin typeface="Times"/>
                <a:ea typeface="Times New Roman" pitchFamily="18" charset="0"/>
                <a:cs typeface="Times New Roman" pitchFamily="18" charset="0"/>
              </a:rPr>
              <a:t>døgn</a:t>
            </a:r>
            <a:endParaRPr lang="nb-NO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Plassholder for tekst 1"/>
          <p:cNvSpPr>
            <a:spLocks noGrp="1"/>
          </p:cNvSpPr>
          <p:nvPr>
            <p:ph type="body" sz="quarter" idx="10"/>
          </p:nvPr>
        </p:nvSpPr>
        <p:spPr>
          <a:xfrm>
            <a:off x="5211745" y="1697326"/>
            <a:ext cx="5407827" cy="4023360"/>
          </a:xfrm>
        </p:spPr>
        <p:txBody>
          <a:bodyPr/>
          <a:lstStyle/>
          <a:p>
            <a:pPr marL="457200" lvl="1" indent="0">
              <a:buNone/>
            </a:pPr>
            <a:r>
              <a:rPr lang="nb-NO" dirty="0" smtClean="0"/>
              <a:t>						Eksempel</a:t>
            </a:r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Modellskisse – aktuell modell</a:t>
            </a:r>
            <a:endParaRPr lang="nb-NO" dirty="0"/>
          </a:p>
        </p:txBody>
      </p:sp>
      <p:cxnSp>
        <p:nvCxnSpPr>
          <p:cNvPr id="4" name="Rett pil 3"/>
          <p:cNvCxnSpPr/>
          <p:nvPr/>
        </p:nvCxnSpPr>
        <p:spPr>
          <a:xfrm flipV="1">
            <a:off x="594171" y="2109744"/>
            <a:ext cx="0" cy="3460101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Rett pil 4"/>
          <p:cNvCxnSpPr/>
          <p:nvPr/>
        </p:nvCxnSpPr>
        <p:spPr>
          <a:xfrm flipV="1">
            <a:off x="594171" y="5550441"/>
            <a:ext cx="5390323" cy="1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Frihåndsform 6"/>
          <p:cNvSpPr/>
          <p:nvPr/>
        </p:nvSpPr>
        <p:spPr>
          <a:xfrm>
            <a:off x="622333" y="3617969"/>
            <a:ext cx="5069711" cy="1325345"/>
          </a:xfrm>
          <a:custGeom>
            <a:avLst/>
            <a:gdLst>
              <a:gd name="connsiteX0" fmla="*/ 0 w 5069711"/>
              <a:gd name="connsiteY0" fmla="*/ 798715 h 1325345"/>
              <a:gd name="connsiteX1" fmla="*/ 520860 w 5069711"/>
              <a:gd name="connsiteY1" fmla="*/ 1319576 h 1325345"/>
              <a:gd name="connsiteX2" fmla="*/ 1365812 w 5069711"/>
              <a:gd name="connsiteY2" fmla="*/ 497774 h 1325345"/>
              <a:gd name="connsiteX3" fmla="*/ 2083443 w 5069711"/>
              <a:gd name="connsiteY3" fmla="*/ 382027 h 1325345"/>
              <a:gd name="connsiteX4" fmla="*/ 2696901 w 5069711"/>
              <a:gd name="connsiteY4" fmla="*/ 752417 h 1325345"/>
              <a:gd name="connsiteX5" fmla="*/ 3958541 w 5069711"/>
              <a:gd name="connsiteY5" fmla="*/ 62 h 1325345"/>
              <a:gd name="connsiteX6" fmla="*/ 5069711 w 5069711"/>
              <a:gd name="connsiteY6" fmla="*/ 706118 h 1325345"/>
              <a:gd name="connsiteX7" fmla="*/ 5069711 w 5069711"/>
              <a:gd name="connsiteY7" fmla="*/ 706118 h 132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69711" h="1325345">
                <a:moveTo>
                  <a:pt x="0" y="798715"/>
                </a:moveTo>
                <a:cubicBezTo>
                  <a:pt x="146612" y="1084224"/>
                  <a:pt x="293225" y="1369733"/>
                  <a:pt x="520860" y="1319576"/>
                </a:cubicBezTo>
                <a:cubicBezTo>
                  <a:pt x="748495" y="1269419"/>
                  <a:pt x="1105381" y="654032"/>
                  <a:pt x="1365812" y="497774"/>
                </a:cubicBezTo>
                <a:cubicBezTo>
                  <a:pt x="1626243" y="341516"/>
                  <a:pt x="1861595" y="339587"/>
                  <a:pt x="2083443" y="382027"/>
                </a:cubicBezTo>
                <a:cubicBezTo>
                  <a:pt x="2305291" y="424467"/>
                  <a:pt x="2384385" y="816078"/>
                  <a:pt x="2696901" y="752417"/>
                </a:cubicBezTo>
                <a:cubicBezTo>
                  <a:pt x="3009417" y="688756"/>
                  <a:pt x="3563073" y="7778"/>
                  <a:pt x="3958541" y="62"/>
                </a:cubicBezTo>
                <a:cubicBezTo>
                  <a:pt x="4354009" y="-7654"/>
                  <a:pt x="5069711" y="706118"/>
                  <a:pt x="5069711" y="706118"/>
                </a:cubicBezTo>
                <a:lnTo>
                  <a:pt x="5069711" y="706118"/>
                </a:lnTo>
              </a:path>
            </a:pathLst>
          </a:cu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1"/>
          </a:p>
        </p:txBody>
      </p:sp>
      <p:cxnSp>
        <p:nvCxnSpPr>
          <p:cNvPr id="6" name="Rett linje 5"/>
          <p:cNvCxnSpPr/>
          <p:nvPr/>
        </p:nvCxnSpPr>
        <p:spPr>
          <a:xfrm>
            <a:off x="622332" y="3940360"/>
            <a:ext cx="5334000" cy="32657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024120" y="3044276"/>
            <a:ext cx="2187625" cy="46166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sz="2400" dirty="0">
                <a:latin typeface="Times"/>
                <a:cs typeface="Times New Roman" pitchFamily="18" charset="0"/>
              </a:rPr>
              <a:t>overforbruk</a:t>
            </a:r>
            <a:endParaRPr lang="nb-NO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29009" y="3225089"/>
            <a:ext cx="1861459" cy="46166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sz="2400" dirty="0">
                <a:latin typeface="Times"/>
                <a:ea typeface="Times New Roman" pitchFamily="18" charset="0"/>
                <a:cs typeface="Times New Roman" pitchFamily="18" charset="0"/>
              </a:rPr>
              <a:t>abonnement</a:t>
            </a:r>
            <a:endParaRPr lang="nb-NO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Rett pil 9"/>
          <p:cNvCxnSpPr/>
          <p:nvPr/>
        </p:nvCxnSpPr>
        <p:spPr>
          <a:xfrm>
            <a:off x="4000427" y="3467823"/>
            <a:ext cx="766295" cy="3777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kstSylinder 13"/>
          <p:cNvSpPr txBox="1"/>
          <p:nvPr/>
        </p:nvSpPr>
        <p:spPr>
          <a:xfrm>
            <a:off x="-120921" y="2357812"/>
            <a:ext cx="937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>
                <a:latin typeface="Times" panose="02020603050405020304" pitchFamily="18" charset="0"/>
                <a:cs typeface="Times" panose="02020603050405020304" pitchFamily="18" charset="0"/>
              </a:rPr>
              <a:t>kW</a:t>
            </a:r>
          </a:p>
        </p:txBody>
      </p:sp>
      <p:pic>
        <p:nvPicPr>
          <p:cNvPr id="15" name="Bild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0480" y="2525162"/>
            <a:ext cx="2378065" cy="3195524"/>
          </a:xfrm>
          <a:prstGeom prst="rect">
            <a:avLst/>
          </a:prstGeom>
        </p:spPr>
      </p:pic>
      <p:sp>
        <p:nvSpPr>
          <p:cNvPr id="17" name="TekstSylinder 16"/>
          <p:cNvSpPr txBox="1"/>
          <p:nvPr/>
        </p:nvSpPr>
        <p:spPr>
          <a:xfrm>
            <a:off x="8384911" y="3940359"/>
            <a:ext cx="482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800" dirty="0"/>
              <a:t>+</a:t>
            </a:r>
          </a:p>
        </p:txBody>
      </p:sp>
      <p:pic>
        <p:nvPicPr>
          <p:cNvPr id="18" name="Bild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0515" y="3852359"/>
            <a:ext cx="1356127" cy="896223"/>
          </a:xfrm>
          <a:prstGeom prst="rect">
            <a:avLst/>
          </a:prstGeom>
        </p:spPr>
      </p:pic>
      <p:cxnSp>
        <p:nvCxnSpPr>
          <p:cNvPr id="19" name="Rett pil 18"/>
          <p:cNvCxnSpPr/>
          <p:nvPr/>
        </p:nvCxnSpPr>
        <p:spPr>
          <a:xfrm>
            <a:off x="1191547" y="3584879"/>
            <a:ext cx="5063" cy="3467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" name="Bild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52098" y="3845618"/>
            <a:ext cx="1698999" cy="902964"/>
          </a:xfrm>
          <a:prstGeom prst="rect">
            <a:avLst/>
          </a:prstGeom>
        </p:spPr>
      </p:pic>
      <p:sp>
        <p:nvSpPr>
          <p:cNvPr id="24" name="TekstSylinder 23"/>
          <p:cNvSpPr txBox="1"/>
          <p:nvPr/>
        </p:nvSpPr>
        <p:spPr>
          <a:xfrm>
            <a:off x="10026545" y="3913583"/>
            <a:ext cx="482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800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31277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0"/>
          </p:nvPr>
        </p:nvSpPr>
        <p:spPr>
          <a:xfrm>
            <a:off x="752050" y="2220034"/>
            <a:ext cx="5690002" cy="4714594"/>
          </a:xfrm>
        </p:spPr>
        <p:txBody>
          <a:bodyPr>
            <a:normAutofit/>
          </a:bodyPr>
          <a:lstStyle/>
          <a:p>
            <a:r>
              <a:rPr lang="nb-NO" sz="2400" dirty="0" smtClean="0">
                <a:solidFill>
                  <a:schemeClr val="tx1"/>
                </a:solidFill>
              </a:rPr>
              <a:t>Tilbud av </a:t>
            </a:r>
            <a:r>
              <a:rPr lang="nb-NO" sz="2400" dirty="0" err="1" smtClean="0">
                <a:solidFill>
                  <a:schemeClr val="tx1"/>
                </a:solidFill>
              </a:rPr>
              <a:t>landstrøm</a:t>
            </a:r>
            <a:r>
              <a:rPr lang="nb-NO" sz="2400" dirty="0" smtClean="0">
                <a:solidFill>
                  <a:schemeClr val="tx1"/>
                </a:solidFill>
              </a:rPr>
              <a:t> kommersiell tjeneste</a:t>
            </a:r>
          </a:p>
          <a:p>
            <a:pPr lvl="1"/>
            <a:r>
              <a:rPr lang="nb-NO" sz="1800" dirty="0"/>
              <a:t>K</a:t>
            </a:r>
            <a:r>
              <a:rPr lang="nb-NO" sz="1800" dirty="0" smtClean="0">
                <a:solidFill>
                  <a:schemeClr val="tx1"/>
                </a:solidFill>
              </a:rPr>
              <a:t>an sammenlignes med ladestasjoner for elbiler</a:t>
            </a:r>
          </a:p>
          <a:p>
            <a:r>
              <a:rPr lang="nb-NO" sz="2400" dirty="0" smtClean="0">
                <a:solidFill>
                  <a:schemeClr val="tx1"/>
                </a:solidFill>
              </a:rPr>
              <a:t>Landstrømanlegg kan ikke inngå i nettselskapenes nettkapital</a:t>
            </a:r>
          </a:p>
          <a:p>
            <a:r>
              <a:rPr lang="nb-NO" sz="2400" dirty="0" smtClean="0">
                <a:solidFill>
                  <a:schemeClr val="tx1"/>
                </a:solidFill>
              </a:rPr>
              <a:t>Nettselskapet plikter å levere strøm</a:t>
            </a:r>
          </a:p>
          <a:p>
            <a:pPr lvl="1"/>
            <a:r>
              <a:rPr lang="nb-NO" sz="1800" dirty="0"/>
              <a:t>H</a:t>
            </a:r>
            <a:r>
              <a:rPr lang="nb-NO" sz="1800" dirty="0" smtClean="0">
                <a:solidFill>
                  <a:schemeClr val="tx1"/>
                </a:solidFill>
              </a:rPr>
              <a:t>vor går grenseskillet?</a:t>
            </a:r>
          </a:p>
          <a:p>
            <a:r>
              <a:rPr lang="nb-NO" sz="2400" dirty="0" smtClean="0">
                <a:solidFill>
                  <a:schemeClr val="tx1"/>
                </a:solidFill>
              </a:rPr>
              <a:t>Hvem skal eie?</a:t>
            </a:r>
          </a:p>
          <a:p>
            <a:pPr lvl="1"/>
            <a:r>
              <a:rPr lang="nb-NO" sz="1800" dirty="0" smtClean="0"/>
              <a:t>Havn?</a:t>
            </a:r>
          </a:p>
          <a:p>
            <a:pPr lvl="1"/>
            <a:r>
              <a:rPr lang="nb-NO" sz="1800" dirty="0" smtClean="0"/>
              <a:t>Rederi? </a:t>
            </a:r>
            <a:endParaRPr lang="nb-NO" sz="1800" dirty="0"/>
          </a:p>
        </p:txBody>
      </p:sp>
      <p:sp>
        <p:nvSpPr>
          <p:cNvPr id="3" name="Tittel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Eierskap av landstrømanlegg – grunnprinsippet likt som for ladestasjoner for elbiler</a:t>
            </a:r>
            <a:endParaRPr lang="nb-NO" dirty="0"/>
          </a:p>
        </p:txBody>
      </p:sp>
      <p:sp>
        <p:nvSpPr>
          <p:cNvPr id="7" name="Rektangel 6"/>
          <p:cNvSpPr/>
          <p:nvPr/>
        </p:nvSpPr>
        <p:spPr>
          <a:xfrm>
            <a:off x="6442052" y="2220034"/>
            <a:ext cx="5172705" cy="366665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BB1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850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0"/>
          </p:nvPr>
        </p:nvSpPr>
        <p:spPr>
          <a:xfrm>
            <a:off x="1023693" y="1933712"/>
            <a:ext cx="10239331" cy="4023360"/>
          </a:xfrm>
        </p:spPr>
        <p:txBody>
          <a:bodyPr>
            <a:normAutofit lnSpcReduction="10000"/>
          </a:bodyPr>
          <a:lstStyle/>
          <a:p>
            <a:r>
              <a:rPr lang="nb-NO" dirty="0" smtClean="0">
                <a:solidFill>
                  <a:schemeClr val="tx1"/>
                </a:solidFill>
              </a:rPr>
              <a:t>Som hovedregel alltid</a:t>
            </a:r>
          </a:p>
          <a:p>
            <a:r>
              <a:rPr lang="nb-NO" dirty="0" smtClean="0">
                <a:solidFill>
                  <a:schemeClr val="tx1"/>
                </a:solidFill>
              </a:rPr>
              <a:t>Anleggs- og omsetningskonsesjon</a:t>
            </a:r>
          </a:p>
          <a:p>
            <a:pPr lvl="1"/>
            <a:r>
              <a:rPr lang="nb-NO" dirty="0" smtClean="0"/>
              <a:t>Anleggskonsesjon for å bygge og drive et spesifikt anlegg</a:t>
            </a:r>
          </a:p>
          <a:p>
            <a:pPr lvl="1"/>
            <a:r>
              <a:rPr lang="nb-NO" dirty="0" smtClean="0"/>
              <a:t>Omsetningskonsesjon for å omsette elektrisk energi</a:t>
            </a:r>
          </a:p>
          <a:p>
            <a:r>
              <a:rPr lang="nb-NO" dirty="0" smtClean="0">
                <a:solidFill>
                  <a:schemeClr val="tx1"/>
                </a:solidFill>
              </a:rPr>
              <a:t>Kan søke om fritak eller konsesjon på begrensede vilkår</a:t>
            </a:r>
          </a:p>
          <a:p>
            <a:pPr lvl="1"/>
            <a:r>
              <a:rPr lang="nb-NO" dirty="0" smtClean="0"/>
              <a:t>Krever individuell vurdering av den enkelte søknad</a:t>
            </a:r>
          </a:p>
          <a:p>
            <a:pPr lvl="1"/>
            <a:r>
              <a:rPr lang="nb-NO" dirty="0" smtClean="0"/>
              <a:t>Ved begrensede vilkår: må fortsatt overholde alle regler, men slipper å rapportere til NVE</a:t>
            </a:r>
          </a:p>
          <a:p>
            <a:r>
              <a:rPr lang="nb-NO" dirty="0" smtClean="0">
                <a:solidFill>
                  <a:schemeClr val="tx1"/>
                </a:solidFill>
              </a:rPr>
              <a:t>NVE foreløpig ikke fattet slikt vedtak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3" name="Tit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Det skal avklares behov for konsesjon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5539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002060"/>
                </a:solidFill>
              </a:rPr>
              <a:t>Takk for oppmerksomheten!</a:t>
            </a:r>
            <a:endParaRPr lang="nb-NO" dirty="0">
              <a:solidFill>
                <a:srgbClr val="002060"/>
              </a:solidFill>
            </a:endParaRP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002060"/>
                </a:solidFill>
                <a:hlinkClick r:id="rId3"/>
              </a:rPr>
              <a:t>krv@nve.no</a:t>
            </a:r>
            <a:endParaRPr lang="nb-NO" dirty="0" smtClean="0">
              <a:solidFill>
                <a:srgbClr val="002060"/>
              </a:solidFill>
            </a:endParaRPr>
          </a:p>
          <a:p>
            <a:r>
              <a:rPr lang="nb-NO" dirty="0" smtClean="0">
                <a:solidFill>
                  <a:srgbClr val="002060"/>
                </a:solidFill>
                <a:hlinkClick r:id="rId4"/>
              </a:rPr>
              <a:t>aber@nve.no</a:t>
            </a:r>
            <a:endParaRPr lang="nb-NO" dirty="0" smtClean="0">
              <a:solidFill>
                <a:srgbClr val="002060"/>
              </a:solidFill>
            </a:endParaRPr>
          </a:p>
          <a:p>
            <a:endParaRPr lang="nb-NO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11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Om innlegget</a:t>
            </a:r>
            <a:endParaRPr lang="nb-NO" dirty="0"/>
          </a:p>
        </p:txBody>
      </p:sp>
      <p:sp>
        <p:nvSpPr>
          <p:cNvPr id="7" name="Rektangel 6"/>
          <p:cNvSpPr/>
          <p:nvPr/>
        </p:nvSpPr>
        <p:spPr>
          <a:xfrm>
            <a:off x="5910577" y="3232690"/>
            <a:ext cx="5504476" cy="2056333"/>
          </a:xfrm>
          <a:prstGeom prst="rect">
            <a:avLst/>
          </a:prstGeom>
          <a:noFill/>
          <a:ln>
            <a:solidFill>
              <a:srgbClr val="BB1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Plassholder for tekst 1"/>
          <p:cNvSpPr txBox="1">
            <a:spLocks/>
          </p:cNvSpPr>
          <p:nvPr/>
        </p:nvSpPr>
        <p:spPr>
          <a:xfrm>
            <a:off x="6076028" y="3532334"/>
            <a:ext cx="5173573" cy="175668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457189" indent="-457189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B1730"/>
              </a:buClr>
              <a:buSzPct val="100000"/>
              <a:buFont typeface="Wingdings" panose="05000000000000000000" pitchFamily="2" charset="2"/>
              <a:buChar char="§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nb-NO" sz="2700" dirty="0" smtClean="0">
                <a:solidFill>
                  <a:schemeClr val="tx1"/>
                </a:solidFill>
              </a:rPr>
              <a:t>Fra Regjeringens maritime strategi (2015)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nb-NO" sz="2200" i="1" dirty="0" smtClean="0">
                <a:solidFill>
                  <a:schemeClr val="tx1"/>
                </a:solidFill>
              </a:rPr>
              <a:t>Regjeringen vil i samarbeid med havneeier utvikle en helhetlig plan for økt bruk av </a:t>
            </a:r>
            <a:r>
              <a:rPr lang="nb-NO" sz="2200" i="1" dirty="0" err="1" smtClean="0">
                <a:solidFill>
                  <a:schemeClr val="tx1"/>
                </a:solidFill>
              </a:rPr>
              <a:t>landstrøm</a:t>
            </a:r>
            <a:r>
              <a:rPr lang="nb-NO" sz="2200" i="1" dirty="0" smtClean="0">
                <a:solidFill>
                  <a:schemeClr val="tx1"/>
                </a:solidFill>
              </a:rPr>
              <a:t> i norske havner, herunder om finansiering og andre virkemidler for å oppnå dette.</a:t>
            </a:r>
            <a:endParaRPr lang="nb-NO" sz="2200" i="1" dirty="0">
              <a:solidFill>
                <a:schemeClr val="tx1"/>
              </a:solidFill>
            </a:endParaRPr>
          </a:p>
        </p:txBody>
      </p:sp>
      <p:sp>
        <p:nvSpPr>
          <p:cNvPr id="8" name="Plassholder for tekst 1"/>
          <p:cNvSpPr txBox="1">
            <a:spLocks/>
          </p:cNvSpPr>
          <p:nvPr/>
        </p:nvSpPr>
        <p:spPr>
          <a:xfrm>
            <a:off x="674093" y="2032970"/>
            <a:ext cx="6647983" cy="420626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457189" indent="-457189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B1730"/>
              </a:buClr>
              <a:buSzPct val="100000"/>
              <a:buFont typeface="Wingdings" panose="05000000000000000000" pitchFamily="2" charset="2"/>
              <a:buChar char="§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nb-NO" dirty="0" smtClean="0">
                <a:solidFill>
                  <a:schemeClr val="tx1"/>
                </a:solidFill>
              </a:rPr>
              <a:t>Innhold</a:t>
            </a:r>
          </a:p>
          <a:p>
            <a:r>
              <a:rPr lang="nb-NO" sz="2800" dirty="0" smtClean="0">
                <a:solidFill>
                  <a:schemeClr val="tx1"/>
                </a:solidFill>
              </a:rPr>
              <a:t>NVE-analyse av elektrifisering av transport og kapasitet i regionalnettet</a:t>
            </a:r>
          </a:p>
          <a:p>
            <a:r>
              <a:rPr lang="nb-NO" sz="2800" dirty="0" smtClean="0">
                <a:solidFill>
                  <a:schemeClr val="tx1"/>
                </a:solidFill>
              </a:rPr>
              <a:t>Reguleringens formål</a:t>
            </a:r>
          </a:p>
          <a:p>
            <a:r>
              <a:rPr lang="nb-NO" sz="2800" dirty="0" smtClean="0">
                <a:solidFill>
                  <a:schemeClr val="tx1"/>
                </a:solidFill>
              </a:rPr>
              <a:t>Leveringsplikten</a:t>
            </a:r>
          </a:p>
          <a:p>
            <a:r>
              <a:rPr lang="nb-NO" sz="2800" dirty="0" smtClean="0">
                <a:solidFill>
                  <a:schemeClr val="tx1"/>
                </a:solidFill>
              </a:rPr>
              <a:t>Anleggsbidrag</a:t>
            </a:r>
          </a:p>
          <a:p>
            <a:r>
              <a:rPr lang="nb-NO" sz="2800" dirty="0" smtClean="0">
                <a:solidFill>
                  <a:schemeClr val="tx1"/>
                </a:solidFill>
              </a:rPr>
              <a:t>Nettleie og </a:t>
            </a:r>
            <a:r>
              <a:rPr lang="nb-NO" sz="2800" dirty="0" err="1" smtClean="0">
                <a:solidFill>
                  <a:schemeClr val="tx1"/>
                </a:solidFill>
              </a:rPr>
              <a:t>utkoblbar</a:t>
            </a:r>
            <a:r>
              <a:rPr lang="nb-NO" sz="2800" dirty="0" smtClean="0">
                <a:solidFill>
                  <a:schemeClr val="tx1"/>
                </a:solidFill>
              </a:rPr>
              <a:t> tariff</a:t>
            </a:r>
          </a:p>
          <a:p>
            <a:r>
              <a:rPr lang="nb-NO" sz="2800" dirty="0" smtClean="0">
                <a:solidFill>
                  <a:schemeClr val="tx1"/>
                </a:solidFill>
              </a:rPr>
              <a:t>Overgang til effekttariffering</a:t>
            </a:r>
          </a:p>
          <a:p>
            <a:r>
              <a:rPr lang="nb-NO" sz="2800" dirty="0" smtClean="0">
                <a:solidFill>
                  <a:schemeClr val="tx1"/>
                </a:solidFill>
              </a:rPr>
              <a:t>Eierskap</a:t>
            </a:r>
          </a:p>
          <a:p>
            <a:r>
              <a:rPr lang="nb-NO" sz="2800" dirty="0" smtClean="0">
                <a:solidFill>
                  <a:schemeClr val="tx1"/>
                </a:solidFill>
              </a:rPr>
              <a:t>Konsesjon</a:t>
            </a:r>
          </a:p>
          <a:p>
            <a:endParaRPr lang="nb-NO" sz="2800" dirty="0" smtClean="0">
              <a:solidFill>
                <a:schemeClr val="tx1"/>
              </a:solidFill>
            </a:endParaRPr>
          </a:p>
          <a:p>
            <a:endParaRPr lang="nb-NO" dirty="0"/>
          </a:p>
        </p:txBody>
      </p:sp>
      <p:cxnSp>
        <p:nvCxnSpPr>
          <p:cNvPr id="11" name="Rett linje 10"/>
          <p:cNvCxnSpPr/>
          <p:nvPr/>
        </p:nvCxnSpPr>
        <p:spPr>
          <a:xfrm>
            <a:off x="625642" y="2406317"/>
            <a:ext cx="6270172" cy="0"/>
          </a:xfrm>
          <a:prstGeom prst="line">
            <a:avLst/>
          </a:prstGeom>
          <a:ln>
            <a:solidFill>
              <a:srgbClr val="BB17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424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Omfattende </a:t>
            </a:r>
            <a:r>
              <a:rPr lang="nb-NO" dirty="0" err="1" smtClean="0"/>
              <a:t>landstrøm</a:t>
            </a:r>
            <a:r>
              <a:rPr lang="nb-NO" dirty="0" smtClean="0"/>
              <a:t> i havner i NVE-rapport: </a:t>
            </a:r>
            <a:r>
              <a:rPr lang="nb-NO" i="1" dirty="0" smtClean="0"/>
              <a:t>Har strømnettet kapasitet til elektriske biler, busser og ferger?</a:t>
            </a:r>
            <a:r>
              <a:rPr lang="nb-NO" i="1" baseline="30000" dirty="0" smtClean="0"/>
              <a:t>*</a:t>
            </a:r>
            <a:endParaRPr lang="nb-NO" dirty="0"/>
          </a:p>
        </p:txBody>
      </p:sp>
      <p:sp>
        <p:nvSpPr>
          <p:cNvPr id="4" name="Plassholder for innhold 2"/>
          <p:cNvSpPr>
            <a:spLocks noGrp="1"/>
          </p:cNvSpPr>
          <p:nvPr>
            <p:ph type="body" sz="quarter" idx="10"/>
          </p:nvPr>
        </p:nvSpPr>
        <p:spPr>
          <a:xfrm>
            <a:off x="1023693" y="2834640"/>
            <a:ext cx="5464976" cy="2782389"/>
          </a:xfrm>
        </p:spPr>
        <p:txBody>
          <a:bodyPr>
            <a:normAutofit/>
          </a:bodyPr>
          <a:lstStyle/>
          <a:p>
            <a:pPr marL="457189" indent="-457189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nb-NO" sz="2667" dirty="0">
                <a:solidFill>
                  <a:schemeClr val="tx1"/>
                </a:solidFill>
              </a:rPr>
              <a:t>50% elbiler (1,5 millioner) + 7000 hurtigladere</a:t>
            </a:r>
          </a:p>
          <a:p>
            <a:pPr marL="457189" indent="-457189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nb-NO" sz="2667" dirty="0">
                <a:solidFill>
                  <a:schemeClr val="tx1"/>
                </a:solidFill>
              </a:rPr>
              <a:t>Alle bybusser er elektrifisert</a:t>
            </a:r>
          </a:p>
          <a:p>
            <a:pPr marL="457189" indent="-457189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nb-NO" sz="2667" dirty="0">
                <a:solidFill>
                  <a:schemeClr val="tx1"/>
                </a:solidFill>
              </a:rPr>
              <a:t>Omfattende </a:t>
            </a:r>
            <a:r>
              <a:rPr lang="nb-NO" sz="2667" dirty="0" err="1">
                <a:solidFill>
                  <a:schemeClr val="tx1"/>
                </a:solidFill>
              </a:rPr>
              <a:t>landstrøm</a:t>
            </a:r>
            <a:r>
              <a:rPr lang="nb-NO" sz="2667" dirty="0">
                <a:solidFill>
                  <a:schemeClr val="tx1"/>
                </a:solidFill>
              </a:rPr>
              <a:t> i havner</a:t>
            </a:r>
          </a:p>
          <a:p>
            <a:pPr marL="457189" indent="-457189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nb-NO" sz="2667" dirty="0">
                <a:solidFill>
                  <a:schemeClr val="tx1"/>
                </a:solidFill>
              </a:rPr>
              <a:t>3 av 4 fergesamband er enten helelektriske eller hybrid</a:t>
            </a:r>
          </a:p>
          <a:p>
            <a:pPr marL="457189" indent="-457189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nb-NO" dirty="0"/>
          </a:p>
          <a:p>
            <a:pPr>
              <a:buClr>
                <a:srgbClr val="C00000"/>
              </a:buClr>
            </a:pPr>
            <a:endParaRPr lang="nb-NO" dirty="0"/>
          </a:p>
        </p:txBody>
      </p:sp>
      <p:cxnSp>
        <p:nvCxnSpPr>
          <p:cNvPr id="5" name="Rett linje 4"/>
          <p:cNvCxnSpPr/>
          <p:nvPr/>
        </p:nvCxnSpPr>
        <p:spPr>
          <a:xfrm>
            <a:off x="1023693" y="2715552"/>
            <a:ext cx="5195680" cy="0"/>
          </a:xfrm>
          <a:prstGeom prst="line">
            <a:avLst/>
          </a:prstGeom>
          <a:ln>
            <a:solidFill>
              <a:srgbClr val="BB17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lassholder for innhold 2"/>
          <p:cNvSpPr txBox="1">
            <a:spLocks/>
          </p:cNvSpPr>
          <p:nvPr/>
        </p:nvSpPr>
        <p:spPr>
          <a:xfrm>
            <a:off x="965566" y="2389038"/>
            <a:ext cx="5581230" cy="653028"/>
          </a:xfrm>
          <a:prstGeom prst="rect">
            <a:avLst/>
          </a:prstGeom>
        </p:spPr>
        <p:txBody>
          <a:bodyPr vert="horz" lIns="121920" tIns="60960" rIns="121920" bIns="60960" rtlCol="0">
            <a:normAutofit fontScale="70000" lnSpcReduction="20000"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5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35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35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00000"/>
              </a:buClr>
            </a:pPr>
            <a:r>
              <a:rPr lang="nb-NO" sz="3200" dirty="0" smtClean="0">
                <a:solidFill>
                  <a:schemeClr val="tx1"/>
                </a:solidFill>
              </a:rPr>
              <a:t>Elektrifiseringsscenario 2030 - Forutsetninger</a:t>
            </a:r>
            <a:endParaRPr lang="nb-NO" sz="3200" dirty="0">
              <a:solidFill>
                <a:schemeClr val="tx1"/>
              </a:solidFill>
            </a:endParaRPr>
          </a:p>
          <a:p>
            <a:pPr>
              <a:buClr>
                <a:srgbClr val="C00000"/>
              </a:buClr>
            </a:pPr>
            <a:endParaRPr lang="nb-NO" sz="3200" dirty="0"/>
          </a:p>
        </p:txBody>
      </p:sp>
      <p:sp>
        <p:nvSpPr>
          <p:cNvPr id="6" name="Rektangel 5"/>
          <p:cNvSpPr/>
          <p:nvPr/>
        </p:nvSpPr>
        <p:spPr>
          <a:xfrm>
            <a:off x="6546796" y="2220801"/>
            <a:ext cx="4868258" cy="345887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BB1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Plassholder for innhold 2"/>
          <p:cNvSpPr txBox="1">
            <a:spLocks/>
          </p:cNvSpPr>
          <p:nvPr/>
        </p:nvSpPr>
        <p:spPr>
          <a:xfrm>
            <a:off x="0" y="6475314"/>
            <a:ext cx="3506346" cy="653028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5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35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35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00000"/>
              </a:buClr>
            </a:pPr>
            <a:r>
              <a:rPr lang="nb-NO" sz="1800" baseline="30000" dirty="0" smtClean="0">
                <a:solidFill>
                  <a:schemeClr val="bg2">
                    <a:lumMod val="50000"/>
                  </a:schemeClr>
                </a:solidFill>
              </a:rPr>
              <a:t>* </a:t>
            </a:r>
            <a:r>
              <a:rPr lang="nb-NO" sz="1800" dirty="0" smtClean="0">
                <a:solidFill>
                  <a:schemeClr val="bg2">
                    <a:lumMod val="50000"/>
                  </a:schemeClr>
                </a:solidFill>
              </a:rPr>
              <a:t>Se </a:t>
            </a:r>
            <a:r>
              <a:rPr lang="nb-NO" sz="1800" dirty="0" smtClean="0">
                <a:solidFill>
                  <a:schemeClr val="bg2">
                    <a:lumMod val="50000"/>
                  </a:schemeClr>
                </a:solidFill>
                <a:hlinkClick r:id="rId3"/>
              </a:rPr>
              <a:t>NVE rapport 77-2017</a:t>
            </a:r>
            <a:endParaRPr lang="nb-NO" sz="18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buClr>
                <a:srgbClr val="C00000"/>
              </a:buClr>
            </a:pP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316352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Etterspørsel fra </a:t>
            </a:r>
            <a:r>
              <a:rPr lang="nb-NO" dirty="0" err="1" smtClean="0"/>
              <a:t>landstrøm</a:t>
            </a:r>
            <a:r>
              <a:rPr lang="nb-NO" dirty="0" smtClean="0"/>
              <a:t> i 2030 245 MW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2720" y="1513841"/>
            <a:ext cx="5080000" cy="1554480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9655" y="1513841"/>
            <a:ext cx="5865399" cy="2026027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>
            <a:off x="6803657" y="1644561"/>
            <a:ext cx="3820160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666" b="1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</a:rPr>
              <a:t>+7000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1341120" y="1408788"/>
            <a:ext cx="3820160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666" b="1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</a:rPr>
              <a:t>1.5 M</a:t>
            </a:r>
          </a:p>
        </p:txBody>
      </p:sp>
      <p:pic>
        <p:nvPicPr>
          <p:cNvPr id="8" name="Bilde 7" descr="\\nve\fil\e\EK\Prosjekt\2017\2017_Elferger\Bilder til rapport\IMG_20170804_131108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040" y="3539869"/>
            <a:ext cx="4734560" cy="245453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kstSylinder 8"/>
          <p:cNvSpPr txBox="1"/>
          <p:nvPr/>
        </p:nvSpPr>
        <p:spPr>
          <a:xfrm>
            <a:off x="802640" y="3489707"/>
            <a:ext cx="3820160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666" b="1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</a:rPr>
              <a:t>3 av 4</a:t>
            </a:r>
          </a:p>
        </p:txBody>
      </p:sp>
      <p:pic>
        <p:nvPicPr>
          <p:cNvPr id="1026" name="Picture 2" descr="Bilderesultat for landstrøm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2721" y="3987548"/>
            <a:ext cx="4061705" cy="228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Sylinder 10"/>
          <p:cNvSpPr txBox="1"/>
          <p:nvPr/>
        </p:nvSpPr>
        <p:spPr>
          <a:xfrm>
            <a:off x="5252720" y="4372001"/>
            <a:ext cx="4216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800" b="1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</a:rPr>
              <a:t>245 MW</a:t>
            </a:r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69485" y="3759200"/>
            <a:ext cx="2028825" cy="2743201"/>
          </a:xfrm>
          <a:prstGeom prst="rect">
            <a:avLst/>
          </a:prstGeom>
        </p:spPr>
      </p:pic>
      <p:sp>
        <p:nvSpPr>
          <p:cNvPr id="13" name="TekstSylinder 12"/>
          <p:cNvSpPr txBox="1"/>
          <p:nvPr/>
        </p:nvSpPr>
        <p:spPr>
          <a:xfrm>
            <a:off x="9542261" y="5040114"/>
            <a:ext cx="26497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7200" b="1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</a:rPr>
              <a:t>100%</a:t>
            </a:r>
          </a:p>
        </p:txBody>
      </p:sp>
    </p:spTree>
    <p:extLst>
      <p:ext uri="{BB962C8B-B14F-4D97-AF65-F5344CB8AC3E}">
        <p14:creationId xmlns:p14="http://schemas.microsoft.com/office/powerpoint/2010/main" val="99463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023694" y="386163"/>
            <a:ext cx="10347868" cy="960107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Effekt fra </a:t>
            </a:r>
            <a:r>
              <a:rPr lang="nb-NO" dirty="0" err="1" smtClean="0"/>
              <a:t>landstrøm</a:t>
            </a:r>
            <a:r>
              <a:rPr lang="nb-NO" dirty="0" smtClean="0"/>
              <a:t> betydelig i enkelte nettområder i 2030</a:t>
            </a:r>
            <a:endParaRPr lang="nb-NO" dirty="0"/>
          </a:p>
        </p:txBody>
      </p:sp>
      <p:sp>
        <p:nvSpPr>
          <p:cNvPr id="5" name="TekstSylinder 4"/>
          <p:cNvSpPr txBox="1"/>
          <p:nvPr/>
        </p:nvSpPr>
        <p:spPr>
          <a:xfrm>
            <a:off x="307127" y="6403128"/>
            <a:ext cx="1812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/>
              <a:t>Nettområder</a:t>
            </a:r>
          </a:p>
        </p:txBody>
      </p:sp>
      <p:cxnSp>
        <p:nvCxnSpPr>
          <p:cNvPr id="7" name="Rett pil 6"/>
          <p:cNvCxnSpPr/>
          <p:nvPr/>
        </p:nvCxnSpPr>
        <p:spPr>
          <a:xfrm flipV="1">
            <a:off x="1807624" y="5788874"/>
            <a:ext cx="370184" cy="6142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Diagram 7"/>
          <p:cNvGraphicFramePr/>
          <p:nvPr>
            <p:extLst/>
          </p:nvPr>
        </p:nvGraphicFramePr>
        <p:xfrm>
          <a:off x="956603" y="1346270"/>
          <a:ext cx="10541391" cy="4871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276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6401461" y="2190750"/>
            <a:ext cx="3956050" cy="2228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BB1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ktangel 5"/>
          <p:cNvSpPr/>
          <p:nvPr/>
        </p:nvSpPr>
        <p:spPr>
          <a:xfrm>
            <a:off x="1588242" y="2190750"/>
            <a:ext cx="3956050" cy="2228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BB1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Plassholder for tekst 1"/>
          <p:cNvSpPr>
            <a:spLocks noGrp="1"/>
          </p:cNvSpPr>
          <p:nvPr>
            <p:ph type="body" sz="quarter" idx="10"/>
          </p:nvPr>
        </p:nvSpPr>
        <p:spPr>
          <a:xfrm>
            <a:off x="6860085" y="2426830"/>
            <a:ext cx="4777219" cy="1756689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>
                <a:solidFill>
                  <a:schemeClr val="tx1"/>
                </a:solidFill>
              </a:rPr>
              <a:t>Direkte regulering</a:t>
            </a:r>
          </a:p>
          <a:p>
            <a:r>
              <a:rPr lang="nb-NO" sz="2800" dirty="0" smtClean="0">
                <a:solidFill>
                  <a:schemeClr val="tx1"/>
                </a:solidFill>
              </a:rPr>
              <a:t>Tilknytningsplikt</a:t>
            </a:r>
          </a:p>
          <a:p>
            <a:r>
              <a:rPr lang="nb-NO" sz="2800" dirty="0" smtClean="0">
                <a:solidFill>
                  <a:schemeClr val="tx1"/>
                </a:solidFill>
              </a:rPr>
              <a:t>Leveringsplikt</a:t>
            </a:r>
          </a:p>
          <a:p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Regulering av nettvirksomhet skal sikre en samfunnsmessig rasjonell utnyttelse av ressursene</a:t>
            </a:r>
            <a:endParaRPr lang="nb-NO" dirty="0"/>
          </a:p>
        </p:txBody>
      </p:sp>
      <p:sp>
        <p:nvSpPr>
          <p:cNvPr id="5" name="Plassholder for tekst 1"/>
          <p:cNvSpPr txBox="1">
            <a:spLocks/>
          </p:cNvSpPr>
          <p:nvPr/>
        </p:nvSpPr>
        <p:spPr>
          <a:xfrm>
            <a:off x="1693725" y="2426830"/>
            <a:ext cx="4777219" cy="17566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B1730"/>
              </a:buClr>
              <a:buSzPct val="100000"/>
              <a:buFont typeface="Wingdings" panose="05000000000000000000" pitchFamily="2" charset="2"/>
              <a:buChar char="§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nb-NO" dirty="0" smtClean="0">
                <a:solidFill>
                  <a:schemeClr val="tx1"/>
                </a:solidFill>
              </a:rPr>
              <a:t>Økonomisk regulering</a:t>
            </a:r>
          </a:p>
          <a:p>
            <a:r>
              <a:rPr lang="nb-NO" sz="2800" dirty="0" smtClean="0">
                <a:solidFill>
                  <a:schemeClr val="tx1"/>
                </a:solidFill>
              </a:rPr>
              <a:t>Inntektsrammer</a:t>
            </a:r>
          </a:p>
          <a:p>
            <a:endParaRPr lang="nb-NO" dirty="0"/>
          </a:p>
        </p:txBody>
      </p:sp>
      <p:pic>
        <p:nvPicPr>
          <p:cNvPr id="8" name="Bilde 7" descr="Skjermutklipp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8"/>
          <a:stretch/>
        </p:blipFill>
        <p:spPr>
          <a:xfrm>
            <a:off x="1693725" y="3395205"/>
            <a:ext cx="8558304" cy="2943636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>
            <a:off x="7101683" y="3389769"/>
            <a:ext cx="2597150" cy="793750"/>
          </a:xfrm>
          <a:prstGeom prst="ellipse">
            <a:avLst/>
          </a:prstGeom>
          <a:noFill/>
          <a:ln>
            <a:solidFill>
              <a:srgbClr val="BB1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784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Leveringsplikten pålegger nettselskapene blant annet å tilknytte nye kunder</a:t>
            </a:r>
            <a:endParaRPr lang="nb-NO" dirty="0"/>
          </a:p>
        </p:txBody>
      </p:sp>
      <p:sp>
        <p:nvSpPr>
          <p:cNvPr id="5" name="Plassholder for tekst 1"/>
          <p:cNvSpPr txBox="1">
            <a:spLocks/>
          </p:cNvSpPr>
          <p:nvPr/>
        </p:nvSpPr>
        <p:spPr>
          <a:xfrm>
            <a:off x="6533698" y="3909991"/>
            <a:ext cx="5448300" cy="175668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457189" indent="-457189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B1730"/>
              </a:buClr>
              <a:buSzPct val="100000"/>
              <a:buFont typeface="Wingdings" panose="05000000000000000000" pitchFamily="2" charset="2"/>
              <a:buChar char="§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nb-NO" dirty="0" smtClean="0">
                <a:solidFill>
                  <a:schemeClr val="tx1"/>
                </a:solidFill>
              </a:rPr>
              <a:t>Nettselskapene har plikt til å</a:t>
            </a:r>
          </a:p>
          <a:p>
            <a:r>
              <a:rPr lang="nb-NO" sz="2800" dirty="0" smtClean="0">
                <a:solidFill>
                  <a:schemeClr val="tx1"/>
                </a:solidFill>
              </a:rPr>
              <a:t>Tilknytte nye kunder</a:t>
            </a:r>
          </a:p>
          <a:p>
            <a:r>
              <a:rPr lang="nb-NO" sz="2800" dirty="0" smtClean="0">
                <a:solidFill>
                  <a:schemeClr val="tx1"/>
                </a:solidFill>
              </a:rPr>
              <a:t>Oppgradere eller investere i nye nettanlegg ved behov</a:t>
            </a:r>
          </a:p>
          <a:p>
            <a:r>
              <a:rPr lang="nb-NO" sz="2800" dirty="0" smtClean="0">
                <a:solidFill>
                  <a:schemeClr val="tx1"/>
                </a:solidFill>
              </a:rPr>
              <a:t>Levere elektrisk energi</a:t>
            </a:r>
          </a:p>
          <a:p>
            <a:endParaRPr lang="nb-NO" dirty="0"/>
          </a:p>
        </p:txBody>
      </p:sp>
      <p:pic>
        <p:nvPicPr>
          <p:cNvPr id="9" name="Plassholder for innhold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5" y="2189750"/>
            <a:ext cx="5172705" cy="3287207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967745" y="2000028"/>
            <a:ext cx="5172705" cy="3666652"/>
          </a:xfrm>
          <a:prstGeom prst="rect">
            <a:avLst/>
          </a:prstGeom>
          <a:noFill/>
          <a:ln>
            <a:solidFill>
              <a:srgbClr val="BB1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Plassholder for tekst 1"/>
          <p:cNvSpPr txBox="1">
            <a:spLocks/>
          </p:cNvSpPr>
          <p:nvPr/>
        </p:nvSpPr>
        <p:spPr>
          <a:xfrm>
            <a:off x="6533698" y="2018856"/>
            <a:ext cx="4623252" cy="175668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457189" indent="-457189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B1730"/>
              </a:buClr>
              <a:buSzPct val="100000"/>
              <a:buFont typeface="Wingdings" panose="05000000000000000000" pitchFamily="2" charset="2"/>
              <a:buChar char="§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nb-NO" sz="2700" dirty="0" smtClean="0">
                <a:solidFill>
                  <a:schemeClr val="tx1"/>
                </a:solidFill>
              </a:rPr>
              <a:t>Energiloven § 3-3 (Leveringsplikt)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nb-NO" sz="2200" i="1" dirty="0" smtClean="0">
                <a:solidFill>
                  <a:schemeClr val="tx1"/>
                </a:solidFill>
              </a:rPr>
              <a:t>Den som gis områdekonsesjon etter § 3-2 skal levere elektrisk energi til abonnentene innenfor det geografiske området konsesjonen gjelder for.</a:t>
            </a:r>
            <a:endParaRPr lang="nb-NO" sz="22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28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Plikten gjelder frem til tilknytningspunktet</a:t>
            </a:r>
            <a:endParaRPr lang="nb-NO" dirty="0"/>
          </a:p>
        </p:txBody>
      </p:sp>
      <p:sp>
        <p:nvSpPr>
          <p:cNvPr id="5" name="Plassholder for tekst 1"/>
          <p:cNvSpPr txBox="1">
            <a:spLocks/>
          </p:cNvSpPr>
          <p:nvPr/>
        </p:nvSpPr>
        <p:spPr>
          <a:xfrm>
            <a:off x="693493" y="2698876"/>
            <a:ext cx="4686752" cy="2954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B1730"/>
              </a:buClr>
              <a:buSzPct val="100000"/>
              <a:buFont typeface="Wingdings" panose="05000000000000000000" pitchFamily="2" charset="2"/>
              <a:buChar char="§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3000" dirty="0" smtClean="0">
                <a:solidFill>
                  <a:schemeClr val="tx1"/>
                </a:solidFill>
              </a:rPr>
              <a:t>Gjelder frem til tilknytningspunktet</a:t>
            </a:r>
          </a:p>
          <a:p>
            <a:r>
              <a:rPr lang="nb-NO" sz="3000" dirty="0" smtClean="0">
                <a:solidFill>
                  <a:schemeClr val="tx1"/>
                </a:solidFill>
              </a:rPr>
              <a:t>Hensiktsmessig tilknytningspunkt kan avtales mellom partene</a:t>
            </a:r>
          </a:p>
          <a:p>
            <a:r>
              <a:rPr lang="nb-NO" sz="3000" dirty="0" smtClean="0">
                <a:solidFill>
                  <a:schemeClr val="tx1"/>
                </a:solidFill>
              </a:rPr>
              <a:t>NVE avgjør ved uenighet</a:t>
            </a:r>
          </a:p>
          <a:p>
            <a:endParaRPr lang="nb-NO" dirty="0"/>
          </a:p>
        </p:txBody>
      </p:sp>
      <p:sp>
        <p:nvSpPr>
          <p:cNvPr id="11" name="Plassholder for tekst 1"/>
          <p:cNvSpPr txBox="1">
            <a:spLocks/>
          </p:cNvSpPr>
          <p:nvPr/>
        </p:nvSpPr>
        <p:spPr>
          <a:xfrm>
            <a:off x="6110043" y="2765550"/>
            <a:ext cx="5029652" cy="28210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B1730"/>
              </a:buClr>
              <a:buSzPct val="100000"/>
              <a:buFont typeface="Wingdings" panose="05000000000000000000" pitchFamily="2" charset="2"/>
              <a:buChar char="§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800" dirty="0" smtClean="0">
                <a:solidFill>
                  <a:schemeClr val="tx1"/>
                </a:solidFill>
              </a:rPr>
              <a:t>Nettselskapene skal tilby effekt og spenning som etterspørres…</a:t>
            </a:r>
          </a:p>
          <a:p>
            <a:r>
              <a:rPr lang="nb-NO" sz="2800" dirty="0" smtClean="0">
                <a:solidFill>
                  <a:schemeClr val="tx1"/>
                </a:solidFill>
              </a:rPr>
              <a:t>… men kunden har ikke rett til vederlagsfri tilgang til nettet gjennom leveringsplikten</a:t>
            </a:r>
          </a:p>
          <a:p>
            <a:endParaRPr lang="nb-NO" dirty="0"/>
          </a:p>
        </p:txBody>
      </p:sp>
      <p:sp>
        <p:nvSpPr>
          <p:cNvPr id="14" name="Plassholder for tekst 1"/>
          <p:cNvSpPr txBox="1">
            <a:spLocks/>
          </p:cNvSpPr>
          <p:nvPr/>
        </p:nvSpPr>
        <p:spPr>
          <a:xfrm>
            <a:off x="693493" y="1829416"/>
            <a:ext cx="3072057" cy="683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B1730"/>
              </a:buClr>
              <a:buSzPct val="100000"/>
              <a:buFont typeface="Wingdings" panose="05000000000000000000" pitchFamily="2" charset="2"/>
              <a:buChar char="§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dirty="0" smtClean="0">
                <a:solidFill>
                  <a:schemeClr val="tx1"/>
                </a:solidFill>
              </a:rPr>
              <a:t>Leveringsplikten</a:t>
            </a:r>
            <a:endParaRPr lang="nb-NO" sz="3000" dirty="0">
              <a:solidFill>
                <a:schemeClr val="tx1"/>
              </a:solidFill>
            </a:endParaRPr>
          </a:p>
        </p:txBody>
      </p:sp>
      <p:sp>
        <p:nvSpPr>
          <p:cNvPr id="15" name="Plassholder for tekst 1"/>
          <p:cNvSpPr txBox="1">
            <a:spLocks/>
          </p:cNvSpPr>
          <p:nvPr/>
        </p:nvSpPr>
        <p:spPr>
          <a:xfrm>
            <a:off x="6110043" y="1796713"/>
            <a:ext cx="5282035" cy="683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B1730"/>
              </a:buClr>
              <a:buSzPct val="100000"/>
              <a:buFont typeface="Wingdings" panose="05000000000000000000" pitchFamily="2" charset="2"/>
              <a:buChar char="§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dirty="0" smtClean="0">
                <a:solidFill>
                  <a:schemeClr val="tx1"/>
                </a:solidFill>
              </a:rPr>
              <a:t>Hva kan forventes levert?</a:t>
            </a:r>
            <a:endParaRPr lang="nb-NO" sz="3000" dirty="0">
              <a:solidFill>
                <a:schemeClr val="tx1"/>
              </a:solidFill>
            </a:endParaRPr>
          </a:p>
        </p:txBody>
      </p:sp>
      <p:cxnSp>
        <p:nvCxnSpPr>
          <p:cNvPr id="4" name="Rett linje 3"/>
          <p:cNvCxnSpPr/>
          <p:nvPr/>
        </p:nvCxnSpPr>
        <p:spPr>
          <a:xfrm flipV="1">
            <a:off x="749396" y="2358189"/>
            <a:ext cx="9962147" cy="0"/>
          </a:xfrm>
          <a:prstGeom prst="line">
            <a:avLst/>
          </a:prstGeom>
          <a:ln>
            <a:solidFill>
              <a:srgbClr val="BB17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541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type="body" sz="quarter" idx="10"/>
          </p:nvPr>
        </p:nvSpPr>
        <p:spPr/>
        <p:txBody>
          <a:bodyPr anchor="ctr"/>
          <a:lstStyle/>
          <a:p>
            <a:r>
              <a:rPr lang="nb-NO" dirty="0" smtClean="0">
                <a:solidFill>
                  <a:schemeClr val="tx1"/>
                </a:solidFill>
              </a:rPr>
              <a:t>Prissignal</a:t>
            </a:r>
          </a:p>
          <a:p>
            <a:pPr lvl="1"/>
            <a:r>
              <a:rPr lang="nb-NO" dirty="0" smtClean="0"/>
              <a:t>Synliggjøre kostnadene ved en ny tilknytning eller forsterkning</a:t>
            </a:r>
          </a:p>
          <a:p>
            <a:pPr lvl="1"/>
            <a:r>
              <a:rPr lang="nb-NO" dirty="0" smtClean="0"/>
              <a:t>Gi informasjon til kunde </a:t>
            </a:r>
            <a:r>
              <a:rPr lang="nb-NO" i="1" dirty="0" smtClean="0"/>
              <a:t>før</a:t>
            </a:r>
            <a:r>
              <a:rPr lang="nb-NO" dirty="0" smtClean="0"/>
              <a:t> investeringsbeslutning</a:t>
            </a:r>
          </a:p>
          <a:p>
            <a:pPr marL="457200" lvl="1" indent="0">
              <a:buNone/>
            </a:pPr>
            <a:endParaRPr lang="nb-NO" dirty="0" smtClean="0"/>
          </a:p>
          <a:p>
            <a:r>
              <a:rPr lang="nb-NO" dirty="0" smtClean="0">
                <a:solidFill>
                  <a:schemeClr val="tx1"/>
                </a:solidFill>
              </a:rPr>
              <a:t>Kostnadsfordeling</a:t>
            </a:r>
          </a:p>
          <a:p>
            <a:pPr lvl="1"/>
            <a:r>
              <a:rPr lang="nb-NO" dirty="0" smtClean="0"/>
              <a:t>Fordele kostnadene mellom kunden som utløser investeringen og nettselskapets øvrige kunder</a:t>
            </a:r>
          </a:p>
          <a:p>
            <a:pPr lvl="1"/>
            <a:endParaRPr lang="nb-NO" dirty="0" smtClean="0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Ordningen med anleggsbidrag har flere formål</a:t>
            </a:r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14894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NV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BA0D2E"/>
    </a:accent1>
    <a:accent2>
      <a:srgbClr val="1C3E73"/>
    </a:accent2>
    <a:accent3>
      <a:srgbClr val="D8841C"/>
    </a:accent3>
    <a:accent4>
      <a:srgbClr val="69797A"/>
    </a:accent4>
    <a:accent5>
      <a:srgbClr val="69923A"/>
    </a:accent5>
    <a:accent6>
      <a:srgbClr val="AA9D63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2857</TotalTime>
  <Words>880</Words>
  <Application>Microsoft Office PowerPoint</Application>
  <PresentationFormat>Widescreen</PresentationFormat>
  <Paragraphs>159</Paragraphs>
  <Slides>16</Slides>
  <Notes>8</Notes>
  <HiddenSlides>0</HiddenSlides>
  <MMClips>0</MMClips>
  <ScaleCrop>false</ScaleCrop>
  <HeadingPairs>
    <vt:vector size="6" baseType="variant">
      <vt:variant>
        <vt:lpstr>Brukte skrifter</vt:lpstr>
      </vt:variant>
      <vt:variant>
        <vt:i4>8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Gill Sans MT</vt:lpstr>
      <vt:lpstr>Helvetica</vt:lpstr>
      <vt:lpstr>Times</vt:lpstr>
      <vt:lpstr>Times New Roman</vt:lpstr>
      <vt:lpstr>Wingdings</vt:lpstr>
      <vt:lpstr>Office-tema</vt:lpstr>
      <vt:lpstr>Gjeldende regelverk for distribusjon av landstrøm </vt:lpstr>
      <vt:lpstr>Om innlegget</vt:lpstr>
      <vt:lpstr>Omfattende landstrøm i havner i NVE-rapport: Har strømnettet kapasitet til elektriske biler, busser og ferger?*</vt:lpstr>
      <vt:lpstr>Etterspørsel fra landstrøm i 2030 245 MW</vt:lpstr>
      <vt:lpstr>Effekt fra landstrøm betydelig i enkelte nettområder i 2030</vt:lpstr>
      <vt:lpstr>Regulering av nettvirksomhet skal sikre en samfunnsmessig rasjonell utnyttelse av ressursene</vt:lpstr>
      <vt:lpstr>Leveringsplikten pålegger nettselskapene blant annet å tilknytte nye kunder</vt:lpstr>
      <vt:lpstr>Plikten gjelder frem til tilknytningspunktet</vt:lpstr>
      <vt:lpstr>Ordningen med anleggsbidrag har flere formål</vt:lpstr>
      <vt:lpstr>NVE har fastsatt klare regler for beregning av anleggsbidrag</vt:lpstr>
      <vt:lpstr>Nettleie: Tariffene skal i størst mulig grad gi signaler om effektiv utnyttelse og effektiv utvikling av nettet</vt:lpstr>
      <vt:lpstr>NVE foreslår modell basert på effekttariffer</vt:lpstr>
      <vt:lpstr>Modellskisse – aktuell modell</vt:lpstr>
      <vt:lpstr>Eierskap av landstrømanlegg – grunnprinsippet likt som for ladestasjoner for elbiler</vt:lpstr>
      <vt:lpstr>Det skal avklares behov for konsesjon</vt:lpstr>
      <vt:lpstr>Takk for oppmerksomheten!</vt:lpstr>
    </vt:vector>
  </TitlesOfParts>
  <Company>NVE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Tilknytning av transport til kraftsystemet</dc:title>
  <dc:creator>Verlo Kjell Rune</dc:creator>
  <cp:lastModifiedBy>Petter Bruvik</cp:lastModifiedBy>
  <cp:revision>40</cp:revision>
  <cp:lastPrinted>2017-11-01T18:34:22Z</cp:lastPrinted>
  <dcterms:created xsi:type="dcterms:W3CDTF">2017-08-18T11:59:25Z</dcterms:created>
  <dcterms:modified xsi:type="dcterms:W3CDTF">2017-11-06T10:09:22Z</dcterms:modified>
</cp:coreProperties>
</file>