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38" r:id="rId2"/>
    <p:sldId id="317" r:id="rId3"/>
    <p:sldId id="318" r:id="rId4"/>
    <p:sldId id="349" r:id="rId5"/>
    <p:sldId id="352" r:id="rId6"/>
    <p:sldId id="340" r:id="rId7"/>
    <p:sldId id="341" r:id="rId8"/>
    <p:sldId id="342" r:id="rId9"/>
    <p:sldId id="343" r:id="rId10"/>
    <p:sldId id="353" r:id="rId11"/>
    <p:sldId id="354" r:id="rId12"/>
    <p:sldId id="350" r:id="rId13"/>
  </p:sldIdLst>
  <p:sldSz cx="9144000" cy="5143500" type="screen16x9"/>
  <p:notesSz cx="6858000" cy="9144000"/>
  <p:defaultTextStyle>
    <a:defPPr>
      <a:defRPr lang="nb-NO"/>
    </a:defPPr>
    <a:lvl1pPr marL="0" algn="l" defTabSz="6856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841" algn="l" defTabSz="6856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680" algn="l" defTabSz="6856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521" algn="l" defTabSz="6856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359" algn="l" defTabSz="6856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200" algn="l" defTabSz="6856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039" algn="l" defTabSz="6856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399880" algn="l" defTabSz="6856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2720" algn="l" defTabSz="6856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83821" autoAdjust="0"/>
  </p:normalViewPr>
  <p:slideViewPr>
    <p:cSldViewPr snapToGrid="0">
      <p:cViewPr varScale="1">
        <p:scale>
          <a:sx n="106" d="100"/>
          <a:sy n="106" d="100"/>
        </p:scale>
        <p:origin x="1096" y="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364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4AD6AB-BF62-4FAA-9FFC-9D16AC21C6B0}" type="datetimeFigureOut">
              <a:rPr lang="nb-NO" smtClean="0"/>
              <a:t>07.11.2017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7A210-115F-4F8D-8A0E-983D47203C7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3378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B993BC-B9ED-41B3-B3AA-589D5A7A0388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9393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993BC-B9ED-41B3-B3AA-589D5A7A0388}" type="slidenum">
              <a:rPr lang="nb-NO" smtClean="0"/>
              <a:pPr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9867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A5253-B5C2-43D5-BE42-258DF36887A2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0992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Tildelinger</a:t>
            </a:r>
          </a:p>
          <a:p>
            <a:r>
              <a:rPr lang="nb-NO" dirty="0" smtClean="0"/>
              <a:t>2016:</a:t>
            </a:r>
            <a:r>
              <a:rPr lang="nb-NO" baseline="0" dirty="0" smtClean="0"/>
              <a:t> 1: 82 </a:t>
            </a:r>
            <a:r>
              <a:rPr lang="nb-NO" baseline="0" dirty="0" err="1" smtClean="0"/>
              <a:t>mill</a:t>
            </a:r>
            <a:endParaRPr lang="nb-NO" baseline="0" dirty="0" smtClean="0"/>
          </a:p>
          <a:p>
            <a:r>
              <a:rPr lang="nb-NO" baseline="0" dirty="0" smtClean="0"/>
              <a:t>2016-2: 140 </a:t>
            </a:r>
            <a:r>
              <a:rPr lang="nb-NO" baseline="0" dirty="0" err="1" smtClean="0"/>
              <a:t>mill</a:t>
            </a:r>
            <a:endParaRPr lang="nb-NO" baseline="0" dirty="0" smtClean="0"/>
          </a:p>
          <a:p>
            <a:r>
              <a:rPr lang="nb-NO" baseline="0" dirty="0" smtClean="0"/>
              <a:t>SUM: 222 </a:t>
            </a:r>
            <a:r>
              <a:rPr lang="nb-NO" baseline="0" dirty="0" err="1" smtClean="0"/>
              <a:t>mill</a:t>
            </a:r>
            <a:endParaRPr lang="nb-NO" baseline="0" dirty="0" smtClean="0"/>
          </a:p>
          <a:p>
            <a:r>
              <a:rPr lang="nb-NO" baseline="0" dirty="0" smtClean="0"/>
              <a:t>2017-1: 118 </a:t>
            </a:r>
            <a:r>
              <a:rPr lang="nb-NO" baseline="0" dirty="0" err="1" smtClean="0"/>
              <a:t>mill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993BC-B9ED-41B3-B3AA-589D5A7A0388}" type="slidenum">
              <a:rPr lang="nb-NO" smtClean="0"/>
              <a:pPr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7872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993BC-B9ED-41B3-B3AA-589D5A7A0388}" type="slidenum">
              <a:rPr lang="nb-NO" smtClean="0"/>
              <a:pPr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7403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993BC-B9ED-41B3-B3AA-589D5A7A0388}" type="slidenum">
              <a:rPr lang="nb-NO" smtClean="0"/>
              <a:pPr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7160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993BC-B9ED-41B3-B3AA-589D5A7A0388}" type="slidenum">
              <a:rPr lang="nb-NO" smtClean="0"/>
              <a:pPr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37139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C6201-1ACE-4407-9296-23F5A10FB726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46684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93E87-BA2D-4336-A0F6-1061142AF5C1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1000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89900" y="1343336"/>
            <a:ext cx="6386715" cy="992579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789900" y="2710801"/>
            <a:ext cx="6386715" cy="39241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975"/>
            </a:lvl1pPr>
            <a:lvl2pPr marL="128571" indent="0" algn="ctr">
              <a:buNone/>
              <a:defRPr sz="600"/>
            </a:lvl2pPr>
            <a:lvl3pPr marL="257144" indent="0" algn="ctr">
              <a:buNone/>
              <a:defRPr sz="525"/>
            </a:lvl3pPr>
            <a:lvl4pPr marL="385715" indent="0" algn="ctr">
              <a:buNone/>
              <a:defRPr sz="450"/>
            </a:lvl4pPr>
            <a:lvl5pPr marL="514286" indent="0" algn="ctr">
              <a:buNone/>
              <a:defRPr sz="450"/>
            </a:lvl5pPr>
            <a:lvl6pPr marL="642857" indent="0" algn="ctr">
              <a:buNone/>
              <a:defRPr sz="450"/>
            </a:lvl6pPr>
            <a:lvl7pPr marL="771429" indent="0" algn="ctr">
              <a:buNone/>
              <a:defRPr sz="450"/>
            </a:lvl7pPr>
            <a:lvl8pPr marL="900000" indent="0" algn="ctr">
              <a:buNone/>
              <a:defRPr sz="450"/>
            </a:lvl8pPr>
            <a:lvl9pPr marL="1028571" indent="0" algn="ctr">
              <a:buNone/>
              <a:defRPr sz="45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9" name="Rektangel 8"/>
          <p:cNvSpPr/>
          <p:nvPr userDrawn="1"/>
        </p:nvSpPr>
        <p:spPr>
          <a:xfrm>
            <a:off x="789900" y="2450556"/>
            <a:ext cx="6386715" cy="47256"/>
          </a:xfrm>
          <a:prstGeom prst="rect">
            <a:avLst/>
          </a:prstGeom>
          <a:gradFill flip="none" rotWithShape="1">
            <a:gsLst>
              <a:gs pos="40000">
                <a:srgbClr val="572344"/>
              </a:gs>
              <a:gs pos="0">
                <a:schemeClr val="tx2"/>
              </a:gs>
              <a:gs pos="100000">
                <a:schemeClr val="accent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715" tIns="12857" rIns="25715" bIns="12857" rtlCol="0" anchor="ctr"/>
          <a:lstStyle/>
          <a:p>
            <a:pPr algn="ctr"/>
            <a:endParaRPr lang="nb-NO" sz="1050" dirty="0"/>
          </a:p>
        </p:txBody>
      </p:sp>
    </p:spTree>
    <p:extLst>
      <p:ext uri="{BB962C8B-B14F-4D97-AF65-F5344CB8AC3E}">
        <p14:creationId xmlns:p14="http://schemas.microsoft.com/office/powerpoint/2010/main" val="3012050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6709-8330-4AFA-A19A-5222CA80611F}" type="datetimeFigureOut">
              <a:rPr lang="nb-NO" smtClean="0"/>
              <a:t>07.11.2017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B346-95C8-447E-BF70-CC3C2B7E697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8666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6709-8330-4AFA-A19A-5222CA80611F}" type="datetimeFigureOut">
              <a:rPr lang="nb-NO" smtClean="0"/>
              <a:t>07.11.2017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B346-95C8-447E-BF70-CC3C2B7E6976}" type="slidenum">
              <a:rPr lang="nb-NO" smtClean="0"/>
              <a:t>‹#›</a:t>
            </a:fld>
            <a:endParaRPr lang="nb-NO"/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1126184" y="2346694"/>
            <a:ext cx="6891632" cy="346245"/>
          </a:xfrm>
          <a:prstGeom prst="rect">
            <a:avLst/>
          </a:prstGeom>
          <a:noFill/>
        </p:spPr>
        <p:txBody>
          <a:bodyPr wrap="square" lIns="25715" tIns="12857" rIns="25715" bIns="12857" rtlCol="0">
            <a:spAutoFit/>
          </a:bodyPr>
          <a:lstStyle/>
          <a:p>
            <a:pPr algn="ctr"/>
            <a:r>
              <a:rPr lang="nb-NO" sz="2025" dirty="0"/>
              <a:t>Takk for oppmerksomheten!</a:t>
            </a:r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2555324" y="3780670"/>
            <a:ext cx="4033352" cy="588623"/>
          </a:xfrm>
        </p:spPr>
        <p:txBody>
          <a:bodyPr anchor="b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nb-NO" dirty="0"/>
              <a:t>Kontaktinformasjon</a:t>
            </a:r>
          </a:p>
        </p:txBody>
      </p:sp>
    </p:spTree>
    <p:extLst>
      <p:ext uri="{BB962C8B-B14F-4D97-AF65-F5344CB8AC3E}">
        <p14:creationId xmlns:p14="http://schemas.microsoft.com/office/powerpoint/2010/main" val="2127619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140000" cy="5143500"/>
          </a:xfrm>
          <a:blipFill dpi="0" rotWithShape="1">
            <a:blip r:embed="rId2" cstate="print"/>
            <a:srcRect/>
            <a:tile tx="0" ty="0" sx="100000" sy="100000" flip="none" algn="tl"/>
          </a:blipFill>
        </p:spPr>
        <p:txBody>
          <a:bodyPr tIns="2880000"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Sett inn bilde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5457A-9F75-4655-AD8B-0860FA8E38D6}" type="datetime1">
              <a:rPr lang="nb-NO" smtClean="0"/>
              <a:pPr/>
              <a:t>07.11.2017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3CFD3-7900-4DDF-8F91-05CA1D842E1D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Plassholder for innhold 2"/>
          <p:cNvSpPr>
            <a:spLocks noGrp="1"/>
          </p:cNvSpPr>
          <p:nvPr>
            <p:ph idx="1"/>
          </p:nvPr>
        </p:nvSpPr>
        <p:spPr>
          <a:xfrm>
            <a:off x="4991101" y="1799338"/>
            <a:ext cx="3459375" cy="26711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991215" y="1392697"/>
            <a:ext cx="3459375" cy="25512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 err="1" smtClean="0"/>
              <a:t>Subheading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214253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, bilde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991101" y="1799338"/>
            <a:ext cx="3459375" cy="26711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7C457-7850-43E1-991E-257833381CCD}" type="datetime1">
              <a:rPr lang="nb-NO" smtClean="0"/>
              <a:pPr/>
              <a:t>07.11.2017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3CFD3-7900-4DDF-8F91-05CA1D842E1D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991215" y="1392697"/>
            <a:ext cx="3459375" cy="25512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 err="1" smtClean="0"/>
              <a:t>Subheading</a:t>
            </a:r>
            <a:endParaRPr lang="nb-NO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655200" y="1274400"/>
            <a:ext cx="3445200" cy="3396600"/>
          </a:xfrm>
          <a:blipFill dpi="0" rotWithShape="1">
            <a:blip r:embed="rId2" cstate="print"/>
            <a:srcRect/>
            <a:tile tx="0" ty="0" sx="100000" sy="100000" flip="none" algn="tl"/>
          </a:blipFill>
        </p:spPr>
        <p:txBody>
          <a:bodyPr tIns="1800000"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Sett inn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501588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tel, bilde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991101" y="1799338"/>
            <a:ext cx="3459375" cy="26711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7C457-7850-43E1-991E-257833381CCD}" type="datetime1">
              <a:rPr lang="nb-NO" smtClean="0"/>
              <a:pPr/>
              <a:t>07.11.2017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3CFD3-7900-4DDF-8F91-05CA1D842E1D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991215" y="1392697"/>
            <a:ext cx="3459375" cy="25512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 err="1" smtClean="0"/>
              <a:t>Subheading</a:t>
            </a:r>
            <a:endParaRPr lang="nb-NO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655200" y="1274400"/>
            <a:ext cx="3445200" cy="3396600"/>
          </a:xfrm>
          <a:blipFill dpi="0" rotWithShape="1">
            <a:blip r:embed="rId2" cstate="print"/>
            <a:srcRect/>
            <a:tile tx="0" ty="0" sx="100000" sy="100000" flip="none" algn="tl"/>
          </a:blipFill>
        </p:spPr>
        <p:txBody>
          <a:bodyPr tIns="1800000"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Sett inn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86453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tel, bilde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991101" y="1799338"/>
            <a:ext cx="3459375" cy="26711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7C457-7850-43E1-991E-257833381CCD}" type="datetime1">
              <a:rPr lang="nb-NO" smtClean="0"/>
              <a:pPr/>
              <a:t>07.11.2017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3CFD3-7900-4DDF-8F91-05CA1D842E1D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991215" y="1392697"/>
            <a:ext cx="3459375" cy="25512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 err="1" smtClean="0"/>
              <a:t>Subheading</a:t>
            </a:r>
            <a:endParaRPr lang="nb-NO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655200" y="1274400"/>
            <a:ext cx="3445200" cy="3396600"/>
          </a:xfrm>
          <a:blipFill dpi="0" rotWithShape="1">
            <a:blip r:embed="rId2" cstate="print"/>
            <a:srcRect/>
            <a:tile tx="0" ty="0" sx="100000" sy="100000" flip="none" algn="tl"/>
          </a:blipFill>
        </p:spPr>
        <p:txBody>
          <a:bodyPr tIns="1800000"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Sett inn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52274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tel, bilde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991101" y="1799338"/>
            <a:ext cx="3459375" cy="26711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7C457-7850-43E1-991E-257833381CCD}" type="datetime1">
              <a:rPr lang="nb-NO" smtClean="0"/>
              <a:pPr/>
              <a:t>07.11.2017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3CFD3-7900-4DDF-8F91-05CA1D842E1D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991215" y="1392697"/>
            <a:ext cx="3459375" cy="25512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 err="1" smtClean="0"/>
              <a:t>Subheading</a:t>
            </a:r>
            <a:endParaRPr lang="nb-NO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655200" y="1274400"/>
            <a:ext cx="3445200" cy="3396600"/>
          </a:xfrm>
          <a:blipFill dpi="0" rotWithShape="1">
            <a:blip r:embed="rId2" cstate="print"/>
            <a:srcRect/>
            <a:tile tx="0" ty="0" sx="100000" sy="100000" flip="none" algn="tl"/>
          </a:blipFill>
        </p:spPr>
        <p:txBody>
          <a:bodyPr tIns="1800000"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Sett inn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39839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lide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/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4571703" cy="5143500"/>
          </a:xfrm>
          <a:solidFill>
            <a:schemeClr val="bg1">
              <a:lumMod val="50000"/>
            </a:schemeClr>
          </a:solidFill>
        </p:spPr>
        <p:txBody>
          <a:bodyPr tIns="269966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006824" y="2072679"/>
            <a:ext cx="3810357" cy="992579"/>
          </a:xfrm>
        </p:spPr>
        <p:txBody>
          <a:bodyPr anchor="b">
            <a:normAutofit/>
          </a:bodyPr>
          <a:lstStyle>
            <a:lvl1pPr algn="ctr">
              <a:defRPr sz="24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7816411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7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89902" y="477738"/>
            <a:ext cx="6211180" cy="32316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89902" y="1539196"/>
            <a:ext cx="6211180" cy="2950119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6709-8330-4AFA-A19A-5222CA80611F}" type="datetimeFigureOut">
              <a:rPr lang="nb-NO" smtClean="0"/>
              <a:t>07.11.2017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B346-95C8-447E-BF70-CC3C2B7E6976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/>
          </p:nvPr>
        </p:nvSpPr>
        <p:spPr>
          <a:xfrm>
            <a:off x="789902" y="1075200"/>
            <a:ext cx="6211180" cy="19620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85517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6709-8330-4AFA-A19A-5222CA80611F}" type="datetimeFigureOut">
              <a:rPr lang="nb-NO" smtClean="0"/>
              <a:t>07.11.2017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B346-95C8-447E-BF70-CC3C2B7E697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486096" y="1539196"/>
            <a:ext cx="3834729" cy="2950119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/>
          </p:nvPr>
        </p:nvSpPr>
        <p:spPr>
          <a:xfrm>
            <a:off x="486094" y="1075200"/>
            <a:ext cx="8331084" cy="19620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idx="14"/>
          </p:nvPr>
        </p:nvSpPr>
        <p:spPr>
          <a:xfrm>
            <a:off x="4982450" y="1539196"/>
            <a:ext cx="3834729" cy="2950119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7552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2 grafer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86096" y="477738"/>
            <a:ext cx="3834729" cy="32316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6709-8330-4AFA-A19A-5222CA80611F}" type="datetimeFigureOut">
              <a:rPr lang="nb-NO" smtClean="0"/>
              <a:t>07.11.2017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B346-95C8-447E-BF70-CC3C2B7E697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486096" y="1539192"/>
            <a:ext cx="3834729" cy="142442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/>
          </p:nvPr>
        </p:nvSpPr>
        <p:spPr>
          <a:xfrm>
            <a:off x="486096" y="1075200"/>
            <a:ext cx="3834729" cy="19620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idx="14"/>
          </p:nvPr>
        </p:nvSpPr>
        <p:spPr>
          <a:xfrm>
            <a:off x="4982450" y="1539196"/>
            <a:ext cx="3834729" cy="2950119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11" name="Plassholder for innhold 2"/>
          <p:cNvSpPr>
            <a:spLocks noGrp="1"/>
          </p:cNvSpPr>
          <p:nvPr>
            <p:ph idx="15"/>
          </p:nvPr>
        </p:nvSpPr>
        <p:spPr>
          <a:xfrm>
            <a:off x="486096" y="3064883"/>
            <a:ext cx="3834729" cy="142442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12" name="Plassholder for tekst 8"/>
          <p:cNvSpPr>
            <a:spLocks noGrp="1"/>
          </p:cNvSpPr>
          <p:nvPr>
            <p:ph type="body" sz="quarter" idx="16"/>
          </p:nvPr>
        </p:nvSpPr>
        <p:spPr>
          <a:xfrm>
            <a:off x="4982450" y="1075200"/>
            <a:ext cx="3834729" cy="19620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13" name="Plassholder for tekst 8"/>
          <p:cNvSpPr>
            <a:spLocks noGrp="1"/>
          </p:cNvSpPr>
          <p:nvPr>
            <p:ph type="body" sz="quarter" idx="17"/>
          </p:nvPr>
        </p:nvSpPr>
        <p:spPr>
          <a:xfrm>
            <a:off x="4982450" y="477738"/>
            <a:ext cx="3834729" cy="32316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575"/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640198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bilde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/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4571703" cy="5143500"/>
          </a:xfrm>
          <a:solidFill>
            <a:schemeClr val="bg1">
              <a:lumMod val="50000"/>
            </a:schemeClr>
          </a:solidFill>
        </p:spPr>
        <p:txBody>
          <a:bodyPr tIns="269966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Plassholder for innhold 2"/>
          <p:cNvSpPr>
            <a:spLocks noGrp="1"/>
          </p:cNvSpPr>
          <p:nvPr>
            <p:ph idx="14"/>
          </p:nvPr>
        </p:nvSpPr>
        <p:spPr>
          <a:xfrm>
            <a:off x="4982450" y="1539196"/>
            <a:ext cx="3834729" cy="2950119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4982450" y="477738"/>
            <a:ext cx="3834729" cy="32316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6" name="Plassholder for tekst 8"/>
          <p:cNvSpPr>
            <a:spLocks noGrp="1"/>
          </p:cNvSpPr>
          <p:nvPr>
            <p:ph type="body" sz="quarter" idx="13"/>
          </p:nvPr>
        </p:nvSpPr>
        <p:spPr>
          <a:xfrm>
            <a:off x="4982450" y="1075200"/>
            <a:ext cx="3834729" cy="196208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589058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79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 bilde, hv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solidFill>
            <a:schemeClr val="bg1">
              <a:lumMod val="50000"/>
            </a:schemeClr>
          </a:solidFill>
        </p:spPr>
        <p:txBody>
          <a:bodyPr tIns="269966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4" hasCustomPrompt="1"/>
          </p:nvPr>
        </p:nvSpPr>
        <p:spPr>
          <a:xfrm>
            <a:off x="7818858" y="4597325"/>
            <a:ext cx="998321" cy="20925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5"/>
          </p:nvPr>
        </p:nvSpPr>
        <p:spPr>
          <a:xfrm>
            <a:off x="0" y="2949087"/>
            <a:ext cx="3179176" cy="1191604"/>
          </a:xfrm>
          <a:solidFill>
            <a:schemeClr val="bg1">
              <a:alpha val="65000"/>
            </a:schemeClr>
          </a:solidFill>
        </p:spPr>
        <p:txBody>
          <a:bodyPr lIns="134984" tIns="269966" rIns="134984" bIns="269966">
            <a:normAutofit/>
          </a:bodyPr>
          <a:lstStyle>
            <a:lvl1pPr marL="0" indent="0">
              <a:buNone/>
              <a:defRPr sz="1575"/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331381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 bilde, sor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solidFill>
            <a:schemeClr val="bg1">
              <a:lumMod val="50000"/>
            </a:schemeClr>
          </a:solidFill>
        </p:spPr>
        <p:txBody>
          <a:bodyPr tIns="269966"/>
          <a:lstStyle>
            <a:lvl1pPr marL="0" indent="0" algn="ctr">
              <a:buNone/>
              <a:defRPr i="1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4" hasCustomPrompt="1"/>
          </p:nvPr>
        </p:nvSpPr>
        <p:spPr>
          <a:xfrm>
            <a:off x="7818858" y="4597325"/>
            <a:ext cx="998321" cy="20925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4" name="Plassholder for tekst 5"/>
          <p:cNvSpPr>
            <a:spLocks noGrp="1"/>
          </p:cNvSpPr>
          <p:nvPr>
            <p:ph type="body" sz="quarter" idx="15"/>
          </p:nvPr>
        </p:nvSpPr>
        <p:spPr>
          <a:xfrm>
            <a:off x="0" y="2949087"/>
            <a:ext cx="3179176" cy="1191604"/>
          </a:xfrm>
          <a:solidFill>
            <a:schemeClr val="tx1">
              <a:alpha val="65000"/>
            </a:schemeClr>
          </a:solidFill>
        </p:spPr>
        <p:txBody>
          <a:bodyPr lIns="134984" tIns="269966" rIns="134984" bIns="269966">
            <a:normAutofit/>
          </a:bodyPr>
          <a:lstStyle>
            <a:lvl1pPr marL="0" indent="0">
              <a:buNone/>
              <a:defRPr sz="1575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86019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6709-8330-4AFA-A19A-5222CA80611F}" type="datetimeFigureOut">
              <a:rPr lang="nb-NO" smtClean="0"/>
              <a:t>07.11.2017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B346-95C8-447E-BF70-CC3C2B7E697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5616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858" y="4597325"/>
            <a:ext cx="998321" cy="209250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86094" y="477738"/>
            <a:ext cx="8331084" cy="32316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86094" y="1539196"/>
            <a:ext cx="8331084" cy="295011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86097" y="4739051"/>
            <a:ext cx="1350257" cy="8079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75">
                <a:solidFill>
                  <a:schemeClr val="tx1"/>
                </a:solidFill>
              </a:defRPr>
            </a:lvl1pPr>
          </a:lstStyle>
          <a:p>
            <a:fld id="{9CF96709-8330-4AFA-A19A-5222CA80611F}" type="datetimeFigureOut">
              <a:rPr lang="nb-NO" smtClean="0"/>
              <a:pPr/>
              <a:t>07.11.2017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028951" y="4739051"/>
            <a:ext cx="3086100" cy="8079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75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095527" y="4739051"/>
            <a:ext cx="405077" cy="8079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75">
                <a:solidFill>
                  <a:schemeClr val="tx1"/>
                </a:solidFill>
              </a:defRPr>
            </a:lvl1pPr>
          </a:lstStyle>
          <a:p>
            <a:fld id="{A1BCB346-95C8-447E-BF70-CC3C2B7E697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950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2" r:id="rId4"/>
    <p:sldLayoutId id="2147483662" r:id="rId5"/>
    <p:sldLayoutId id="2147483661" r:id="rId6"/>
    <p:sldLayoutId id="2147483664" r:id="rId7"/>
    <p:sldLayoutId id="2147483665" r:id="rId8"/>
    <p:sldLayoutId id="2147483654" r:id="rId9"/>
    <p:sldLayoutId id="2147483655" r:id="rId10"/>
    <p:sldLayoutId id="2147483663" r:id="rId11"/>
    <p:sldLayoutId id="2147483667" r:id="rId12"/>
    <p:sldLayoutId id="2147483669" r:id="rId13"/>
    <p:sldLayoutId id="2147483670" r:id="rId14"/>
    <p:sldLayoutId id="2147483671" r:id="rId15"/>
    <p:sldLayoutId id="2147483672" r:id="rId16"/>
  </p:sldLayoutIdLst>
  <p:txStyles>
    <p:titleStyle>
      <a:lvl1pPr algn="l" defTabSz="257144" rtl="0" eaLnBrk="1" latinLnBrk="0" hangingPunct="1">
        <a:lnSpc>
          <a:spcPct val="100000"/>
        </a:lnSpc>
        <a:spcBef>
          <a:spcPts val="0"/>
        </a:spcBef>
        <a:buNone/>
        <a:defRPr sz="1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1238" indent="-101238" algn="l" defTabSz="257144" rtl="0" eaLnBrk="1" latinLnBrk="0" hangingPunct="1">
        <a:lnSpc>
          <a:spcPct val="100000"/>
        </a:lnSpc>
        <a:spcBef>
          <a:spcPts val="479"/>
        </a:spcBef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1pPr>
      <a:lvl2pPr marL="202475" indent="-101238" algn="l" defTabSz="257144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825" kern="1200">
          <a:solidFill>
            <a:schemeClr val="tx1"/>
          </a:solidFill>
          <a:latin typeface="+mn-lt"/>
          <a:ea typeface="+mn-ea"/>
          <a:cs typeface="+mn-cs"/>
        </a:defRPr>
      </a:lvl2pPr>
      <a:lvl3pPr marL="303713" indent="-101238" algn="l" defTabSz="257144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3pPr>
      <a:lvl4pPr marL="404949" indent="-101238" algn="l" defTabSz="257144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4pPr>
      <a:lvl5pPr marL="506187" indent="-101238" algn="l" defTabSz="257144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5pPr>
      <a:lvl6pPr marL="707143" indent="-64286" algn="l" defTabSz="257144" rtl="0" eaLnBrk="1" latinLnBrk="0" hangingPunct="1">
        <a:lnSpc>
          <a:spcPct val="90000"/>
        </a:lnSpc>
        <a:spcBef>
          <a:spcPts val="141"/>
        </a:spcBef>
        <a:buFont typeface="Arial" panose="020B0604020202020204" pitchFamily="34" charset="0"/>
        <a:buChar char="•"/>
        <a:defRPr sz="525" kern="1200">
          <a:solidFill>
            <a:schemeClr val="tx1"/>
          </a:solidFill>
          <a:latin typeface="+mn-lt"/>
          <a:ea typeface="+mn-ea"/>
          <a:cs typeface="+mn-cs"/>
        </a:defRPr>
      </a:lvl6pPr>
      <a:lvl7pPr marL="835715" indent="-64286" algn="l" defTabSz="257144" rtl="0" eaLnBrk="1" latinLnBrk="0" hangingPunct="1">
        <a:lnSpc>
          <a:spcPct val="90000"/>
        </a:lnSpc>
        <a:spcBef>
          <a:spcPts val="141"/>
        </a:spcBef>
        <a:buFont typeface="Arial" panose="020B0604020202020204" pitchFamily="34" charset="0"/>
        <a:buChar char="•"/>
        <a:defRPr sz="525" kern="1200">
          <a:solidFill>
            <a:schemeClr val="tx1"/>
          </a:solidFill>
          <a:latin typeface="+mn-lt"/>
          <a:ea typeface="+mn-ea"/>
          <a:cs typeface="+mn-cs"/>
        </a:defRPr>
      </a:lvl7pPr>
      <a:lvl8pPr marL="964286" indent="-64286" algn="l" defTabSz="257144" rtl="0" eaLnBrk="1" latinLnBrk="0" hangingPunct="1">
        <a:lnSpc>
          <a:spcPct val="90000"/>
        </a:lnSpc>
        <a:spcBef>
          <a:spcPts val="141"/>
        </a:spcBef>
        <a:buFont typeface="Arial" panose="020B0604020202020204" pitchFamily="34" charset="0"/>
        <a:buChar char="•"/>
        <a:defRPr sz="525" kern="1200">
          <a:solidFill>
            <a:schemeClr val="tx1"/>
          </a:solidFill>
          <a:latin typeface="+mn-lt"/>
          <a:ea typeface="+mn-ea"/>
          <a:cs typeface="+mn-cs"/>
        </a:defRPr>
      </a:lvl8pPr>
      <a:lvl9pPr marL="1092857" indent="-64286" algn="l" defTabSz="257144" rtl="0" eaLnBrk="1" latinLnBrk="0" hangingPunct="1">
        <a:lnSpc>
          <a:spcPct val="90000"/>
        </a:lnSpc>
        <a:spcBef>
          <a:spcPts val="141"/>
        </a:spcBef>
        <a:buFont typeface="Arial" panose="020B0604020202020204" pitchFamily="34" charset="0"/>
        <a:buChar char="•"/>
        <a:defRPr sz="5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257144" rtl="0" eaLnBrk="1" latinLnBrk="0" hangingPunct="1">
        <a:defRPr sz="525" kern="1200">
          <a:solidFill>
            <a:schemeClr val="tx1"/>
          </a:solidFill>
          <a:latin typeface="+mn-lt"/>
          <a:ea typeface="+mn-ea"/>
          <a:cs typeface="+mn-cs"/>
        </a:defRPr>
      </a:lvl1pPr>
      <a:lvl2pPr marL="128571" algn="l" defTabSz="257144" rtl="0" eaLnBrk="1" latinLnBrk="0" hangingPunct="1">
        <a:defRPr sz="525" kern="1200">
          <a:solidFill>
            <a:schemeClr val="tx1"/>
          </a:solidFill>
          <a:latin typeface="+mn-lt"/>
          <a:ea typeface="+mn-ea"/>
          <a:cs typeface="+mn-cs"/>
        </a:defRPr>
      </a:lvl2pPr>
      <a:lvl3pPr marL="257144" algn="l" defTabSz="257144" rtl="0" eaLnBrk="1" latinLnBrk="0" hangingPunct="1">
        <a:defRPr sz="525" kern="1200">
          <a:solidFill>
            <a:schemeClr val="tx1"/>
          </a:solidFill>
          <a:latin typeface="+mn-lt"/>
          <a:ea typeface="+mn-ea"/>
          <a:cs typeface="+mn-cs"/>
        </a:defRPr>
      </a:lvl3pPr>
      <a:lvl4pPr marL="385715" algn="l" defTabSz="257144" rtl="0" eaLnBrk="1" latinLnBrk="0" hangingPunct="1">
        <a:defRPr sz="525" kern="1200">
          <a:solidFill>
            <a:schemeClr val="tx1"/>
          </a:solidFill>
          <a:latin typeface="+mn-lt"/>
          <a:ea typeface="+mn-ea"/>
          <a:cs typeface="+mn-cs"/>
        </a:defRPr>
      </a:lvl4pPr>
      <a:lvl5pPr marL="514286" algn="l" defTabSz="257144" rtl="0" eaLnBrk="1" latinLnBrk="0" hangingPunct="1">
        <a:defRPr sz="525" kern="1200">
          <a:solidFill>
            <a:schemeClr val="tx1"/>
          </a:solidFill>
          <a:latin typeface="+mn-lt"/>
          <a:ea typeface="+mn-ea"/>
          <a:cs typeface="+mn-cs"/>
        </a:defRPr>
      </a:lvl5pPr>
      <a:lvl6pPr marL="642857" algn="l" defTabSz="257144" rtl="0" eaLnBrk="1" latinLnBrk="0" hangingPunct="1">
        <a:defRPr sz="525" kern="1200">
          <a:solidFill>
            <a:schemeClr val="tx1"/>
          </a:solidFill>
          <a:latin typeface="+mn-lt"/>
          <a:ea typeface="+mn-ea"/>
          <a:cs typeface="+mn-cs"/>
        </a:defRPr>
      </a:lvl6pPr>
      <a:lvl7pPr marL="771429" algn="l" defTabSz="257144" rtl="0" eaLnBrk="1" latinLnBrk="0" hangingPunct="1">
        <a:defRPr sz="525" kern="1200">
          <a:solidFill>
            <a:schemeClr val="tx1"/>
          </a:solidFill>
          <a:latin typeface="+mn-lt"/>
          <a:ea typeface="+mn-ea"/>
          <a:cs typeface="+mn-cs"/>
        </a:defRPr>
      </a:lvl7pPr>
      <a:lvl8pPr marL="900000" algn="l" defTabSz="257144" rtl="0" eaLnBrk="1" latinLnBrk="0" hangingPunct="1">
        <a:defRPr sz="525" kern="1200">
          <a:solidFill>
            <a:schemeClr val="tx1"/>
          </a:solidFill>
          <a:latin typeface="+mn-lt"/>
          <a:ea typeface="+mn-ea"/>
          <a:cs typeface="+mn-cs"/>
        </a:defRPr>
      </a:lvl8pPr>
      <a:lvl9pPr marL="1028571" algn="l" defTabSz="257144" rtl="0" eaLnBrk="1" latinLnBrk="0" hangingPunct="1">
        <a:defRPr sz="5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err="1" smtClean="0"/>
              <a:t>Enovas</a:t>
            </a:r>
            <a:r>
              <a:rPr lang="nb-NO" smtClean="0"/>
              <a:t> støtte </a:t>
            </a:r>
            <a:r>
              <a:rPr lang="nb-NO" dirty="0" smtClean="0"/>
              <a:t>til </a:t>
            </a:r>
            <a:r>
              <a:rPr lang="nb-NO" dirty="0" err="1" smtClean="0"/>
              <a:t>landstrøm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795988" y="2710801"/>
            <a:ext cx="6380626" cy="506045"/>
          </a:xfrm>
        </p:spPr>
        <p:txBody>
          <a:bodyPr>
            <a:normAutofit fontScale="92500" lnSpcReduction="10000"/>
          </a:bodyPr>
          <a:lstStyle/>
          <a:p>
            <a:r>
              <a:rPr lang="nb-NO" sz="750" dirty="0" smtClean="0"/>
              <a:t>Landstrømseminar </a:t>
            </a:r>
          </a:p>
          <a:p>
            <a:r>
              <a:rPr lang="nb-NO" sz="750" dirty="0" smtClean="0"/>
              <a:t>KS Bedrift</a:t>
            </a:r>
            <a:endParaRPr lang="nb-NO" sz="750" dirty="0"/>
          </a:p>
          <a:p>
            <a:r>
              <a:rPr lang="nb-NO" sz="750" dirty="0" smtClean="0"/>
              <a:t>2. november 2017</a:t>
            </a:r>
          </a:p>
          <a:p>
            <a:endParaRPr lang="nb-NO" sz="750" dirty="0"/>
          </a:p>
          <a:p>
            <a:r>
              <a:rPr lang="nb-NO" sz="750" dirty="0" smtClean="0"/>
              <a:t>Seniorrådgiver Merete Knain</a:t>
            </a:r>
            <a:endParaRPr lang="nb-NO" sz="75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2571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tel 3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Støttede landstrømprosjekter februar 2016 – juni 2017</a:t>
            </a:r>
            <a:endParaRPr lang="nb-NO" dirty="0"/>
          </a:p>
        </p:txBody>
      </p:sp>
      <p:pic>
        <p:nvPicPr>
          <p:cNvPr id="26" name="Plassholder for bilde 25"/>
          <p:cNvPicPr>
            <a:picLocks noGrp="1" noChangeAspect="1"/>
          </p:cNvPicPr>
          <p:nvPr>
            <p:ph idx="1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1539196"/>
            <a:ext cx="4795208" cy="2697305"/>
          </a:xfrm>
        </p:spPr>
      </p:pic>
      <p:sp>
        <p:nvSpPr>
          <p:cNvPr id="32" name="Plassholder for tekst 3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3" name="Plassholder for innhold 32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5" name="Plassholder for tekst 3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6" name="Plassholder for tekst 3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b-NO"/>
          </a:p>
        </p:txBody>
      </p:sp>
      <p:graphicFrame>
        <p:nvGraphicFramePr>
          <p:cNvPr id="21" name="Objek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926647"/>
              </p:ext>
            </p:extLst>
          </p:nvPr>
        </p:nvGraphicFramePr>
        <p:xfrm>
          <a:off x="5105359" y="143693"/>
          <a:ext cx="3711820" cy="4956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Regneark" r:id="rId5" imgW="6810338" imgH="9096375" progId="Excel.Sheet.12">
                  <p:embed/>
                </p:oleObj>
              </mc:Choice>
              <mc:Fallback>
                <p:oleObj name="Regneark" r:id="rId5" imgW="6810338" imgH="9096375" progId="Excel.Sheet.12">
                  <p:embed/>
                  <p:pic>
                    <p:nvPicPr>
                      <p:cNvPr id="21" name="Objekt 2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05359" y="143693"/>
                        <a:ext cx="3711820" cy="49568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406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bilde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r>
              <a:rPr lang="nb-NO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Enovakonferansen</a:t>
            </a:r>
            <a:r>
              <a:rPr lang="nb-NO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2018</a:t>
            </a:r>
          </a:p>
          <a:p>
            <a:r>
              <a:rPr lang="nb-NO" sz="105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30.-31. januar 2018</a:t>
            </a:r>
          </a:p>
          <a:p>
            <a:r>
              <a:rPr lang="nb-NO" sz="1050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Clarion</a:t>
            </a:r>
            <a:r>
              <a:rPr lang="nb-NO" sz="105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Hotel &amp; </a:t>
            </a:r>
            <a:r>
              <a:rPr lang="nb-NO" sz="1050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Congress</a:t>
            </a:r>
            <a:r>
              <a:rPr lang="nb-NO" sz="105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Trondheim</a:t>
            </a:r>
            <a:endParaRPr lang="nb-NO" sz="105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73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ssholder for bilde 1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2" b="7802"/>
          <a:stretch>
            <a:fillRect/>
          </a:stretch>
        </p:blipFill>
        <p:spPr/>
      </p:pic>
      <p:sp>
        <p:nvSpPr>
          <p:cNvPr id="5" name="Plassholder for tekst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5"/>
          </p:nvPr>
        </p:nvSpPr>
        <p:spPr>
          <a:xfrm>
            <a:off x="0" y="4229100"/>
            <a:ext cx="3179176" cy="914400"/>
          </a:xfrm>
        </p:spPr>
        <p:txBody>
          <a:bodyPr>
            <a:noAutofit/>
          </a:bodyPr>
          <a:lstStyle/>
          <a:p>
            <a:r>
              <a:rPr lang="nb-NO" sz="800" dirty="0"/>
              <a:t>e</a:t>
            </a:r>
            <a:r>
              <a:rPr lang="nb-NO" sz="800" dirty="0" smtClean="0"/>
              <a:t>nova.no</a:t>
            </a:r>
          </a:p>
          <a:p>
            <a:r>
              <a:rPr lang="nb-NO" sz="800" dirty="0" smtClean="0"/>
              <a:t>merete.knain@enova.no</a:t>
            </a:r>
          </a:p>
          <a:p>
            <a:r>
              <a:rPr lang="nb-NO" sz="800" dirty="0"/>
              <a:t>m</a:t>
            </a:r>
            <a:r>
              <a:rPr lang="nb-NO" sz="800" dirty="0" smtClean="0"/>
              <a:t>obil: 952 02 771</a:t>
            </a:r>
          </a:p>
          <a:p>
            <a:endParaRPr lang="nb-NO" sz="900" dirty="0"/>
          </a:p>
        </p:txBody>
      </p:sp>
    </p:spTree>
    <p:extLst>
      <p:ext uri="{BB962C8B-B14F-4D97-AF65-F5344CB8AC3E}">
        <p14:creationId xmlns:p14="http://schemas.microsoft.com/office/powerpoint/2010/main" val="292263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ssholder for bilde 10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9" b="12509"/>
          <a:stretch>
            <a:fillRect/>
          </a:stretch>
        </p:blipFill>
        <p:spPr/>
      </p:pic>
      <p:sp>
        <p:nvSpPr>
          <p:cNvPr id="3" name="Plassholder for innhold 2"/>
          <p:cNvSpPr>
            <a:spLocks noGrp="1"/>
          </p:cNvSpPr>
          <p:nvPr>
            <p:ph idx="14"/>
          </p:nvPr>
        </p:nvSpPr>
        <p:spPr>
          <a:xfrm>
            <a:off x="4982449" y="1642837"/>
            <a:ext cx="3834729" cy="26253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1050" dirty="0" err="1" smtClean="0"/>
              <a:t>Enova</a:t>
            </a:r>
            <a:r>
              <a:rPr lang="nb-NO" sz="1050" dirty="0" smtClean="0"/>
              <a:t> skal fremme:</a:t>
            </a:r>
          </a:p>
          <a:p>
            <a:pPr lvl="1"/>
            <a:endParaRPr lang="nb-NO" sz="1000" dirty="0" smtClean="0"/>
          </a:p>
          <a:p>
            <a:pPr lvl="1"/>
            <a:r>
              <a:rPr lang="nb-NO" sz="1000" dirty="0" smtClean="0"/>
              <a:t>Reduserte klimagassutslipp som bidrar til å oppfylle Norges klimaforpliktelse for 2030</a:t>
            </a:r>
          </a:p>
          <a:p>
            <a:pPr lvl="1"/>
            <a:endParaRPr lang="nb-NO" sz="1000" dirty="0" smtClean="0"/>
          </a:p>
          <a:p>
            <a:pPr lvl="1"/>
            <a:r>
              <a:rPr lang="nb-NO" sz="1000" dirty="0" smtClean="0"/>
              <a:t>Økt innovasjon innen energi- og klimateknologi tilpasset omstillingen til lavutslippssamfunnet</a:t>
            </a:r>
          </a:p>
          <a:p>
            <a:pPr lvl="1"/>
            <a:endParaRPr lang="nb-NO" sz="1000" dirty="0" smtClean="0"/>
          </a:p>
          <a:p>
            <a:pPr lvl="1"/>
            <a:r>
              <a:rPr lang="nb-NO" sz="1000" dirty="0" smtClean="0"/>
              <a:t>Styrket forsyningssikkerhet gjennom fleksibel og effektiv effekt- og energibruk</a:t>
            </a:r>
          </a:p>
          <a:p>
            <a:pPr lvl="1"/>
            <a:endParaRPr lang="nb-NO" sz="1000" dirty="0" smtClean="0"/>
          </a:p>
          <a:p>
            <a:pPr lvl="1"/>
            <a:endParaRPr lang="nb-NO" sz="1000" dirty="0" smtClean="0"/>
          </a:p>
          <a:p>
            <a:pPr marL="101237" lvl="1" indent="0">
              <a:buNone/>
            </a:pPr>
            <a:r>
              <a:rPr lang="nb-NO" sz="1000" dirty="0" err="1" smtClean="0"/>
              <a:t>Enova</a:t>
            </a:r>
            <a:r>
              <a:rPr lang="nb-NO" sz="1000" dirty="0" smtClean="0"/>
              <a:t> skal etablere virkemidler med sikte på å oppnå varige markedsendringer. Energieffektive og klimaeffektive løsninger bør på sikt bli foretrukket uten støtte. Aktiviteten kan rettes inn mot alle sektorer. </a:t>
            </a:r>
          </a:p>
          <a:p>
            <a:pPr lvl="1"/>
            <a:endParaRPr lang="nb-NO" sz="1000" dirty="0" smtClean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1600" dirty="0" smtClean="0"/>
              <a:t>Oppdraget vårt frem til 2020 </a:t>
            </a:r>
            <a:endParaRPr lang="nb-NO" sz="16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294967295"/>
          </p:nvPr>
        </p:nvSpPr>
        <p:spPr>
          <a:xfrm>
            <a:off x="8739188" y="4738688"/>
            <a:ext cx="404812" cy="80962"/>
          </a:xfrm>
        </p:spPr>
        <p:txBody>
          <a:bodyPr/>
          <a:lstStyle/>
          <a:p>
            <a:fld id="{A333CFD3-7900-4DDF-8F91-05CA1D842E1D}" type="slidenum">
              <a:rPr lang="nb-NO" smtClean="0"/>
              <a:pPr/>
              <a:t>2</a:t>
            </a:fld>
            <a:endParaRPr lang="nb-NO"/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876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bildebank.dinamo.no/PORTAL/GETIMAGE.php?type=eweb&amp;path=/Volumes/RAID/dinamo/Kunder%20A-F/Enova/Utveksling%20Enova/Bildebase/Enova/Portretter/Enova-milj%C3%B8/Enova_Enovamiljo_BERRE6564.jpg&amp;id=76117&amp;spread=0&amp;cachebuster=525&amp;server=MTkyLjE2OC4xNS4xMjA=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604" b="8604"/>
          <a:stretch>
            <a:fillRect/>
          </a:stretch>
        </p:blipFill>
        <p:spPr/>
      </p:pic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3CFD3-7900-4DDF-8F91-05CA1D842E1D}" type="slidenum">
              <a:rPr lang="nb-NO" smtClean="0"/>
              <a:pPr/>
              <a:t>3</a:t>
            </a:fld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>
          <a:xfrm>
            <a:off x="4991101" y="1187545"/>
            <a:ext cx="3459375" cy="3333655"/>
          </a:xfrm>
        </p:spPr>
        <p:txBody>
          <a:bodyPr/>
          <a:lstStyle/>
          <a:p>
            <a:r>
              <a:rPr lang="sv-SE" altLang="nb-NO" sz="1600" dirty="0" smtClean="0"/>
              <a:t>Enova </a:t>
            </a:r>
            <a:r>
              <a:rPr lang="sv-SE" altLang="nb-NO" sz="1600" dirty="0"/>
              <a:t>arbeider for Norges omstilling til </a:t>
            </a:r>
            <a:r>
              <a:rPr lang="sv-SE" altLang="nb-NO" sz="1600" dirty="0" smtClean="0"/>
              <a:t>lavutslippssamfunnet</a:t>
            </a:r>
          </a:p>
          <a:p>
            <a:endParaRPr lang="sv-SE" altLang="nb-NO" sz="1600" dirty="0"/>
          </a:p>
          <a:p>
            <a:r>
              <a:rPr lang="sv-SE" altLang="nb-NO" sz="1600" dirty="0"/>
              <a:t>Omstillingen krever at vi k</a:t>
            </a:r>
            <a:r>
              <a:rPr lang="nb-NO" sz="1600" dirty="0" err="1"/>
              <a:t>utter</a:t>
            </a:r>
            <a:r>
              <a:rPr lang="nb-NO" sz="1600" dirty="0"/>
              <a:t> utslipp av </a:t>
            </a:r>
            <a:r>
              <a:rPr lang="nb-NO" sz="1600" dirty="0" smtClean="0"/>
              <a:t>klimagasser og </a:t>
            </a:r>
            <a:r>
              <a:rPr lang="nb-NO" sz="1600" dirty="0"/>
              <a:t>ivaretar forsyningssikkerheten og </a:t>
            </a:r>
            <a:r>
              <a:rPr lang="nb-NO" sz="1600" dirty="0" smtClean="0"/>
              <a:t>behovet for ny verdiskaping</a:t>
            </a:r>
          </a:p>
          <a:p>
            <a:pPr marL="0" indent="0">
              <a:buNone/>
            </a:pPr>
            <a:endParaRPr lang="nb-NO" sz="1600" dirty="0"/>
          </a:p>
          <a:p>
            <a:r>
              <a:rPr lang="nb-NO" sz="1600" dirty="0"/>
              <a:t>Derfor jobber </a:t>
            </a:r>
            <a:r>
              <a:rPr lang="nb-NO" sz="1600" dirty="0" err="1"/>
              <a:t>Enova</a:t>
            </a:r>
            <a:r>
              <a:rPr lang="nb-NO" sz="1600" dirty="0"/>
              <a:t> med </a:t>
            </a:r>
            <a:r>
              <a:rPr lang="nb-NO" sz="1600" dirty="0" smtClean="0"/>
              <a:t>utvikling av nye </a:t>
            </a:r>
            <a:r>
              <a:rPr lang="nb-NO" sz="1600" dirty="0"/>
              <a:t>energi- og </a:t>
            </a:r>
            <a:r>
              <a:rPr lang="nb-NO" sz="1600" dirty="0" smtClean="0"/>
              <a:t>klimateknologier og å </a:t>
            </a:r>
            <a:r>
              <a:rPr lang="nb-NO" sz="1600" dirty="0"/>
              <a:t>få de gode løsningene ut i </a:t>
            </a:r>
            <a:r>
              <a:rPr lang="nb-NO" sz="1600" dirty="0" smtClean="0"/>
              <a:t>markedet</a:t>
            </a:r>
            <a:endParaRPr lang="nb-NO" sz="1600" dirty="0"/>
          </a:p>
          <a:p>
            <a:endParaRPr lang="sv-SE" alt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3"/>
          </p:nvPr>
        </p:nvSpPr>
        <p:spPr>
          <a:xfrm>
            <a:off x="4991215" y="616444"/>
            <a:ext cx="3459375" cy="356322"/>
          </a:xfrm>
        </p:spPr>
        <p:txBody>
          <a:bodyPr>
            <a:normAutofit/>
          </a:bodyPr>
          <a:lstStyle/>
          <a:p>
            <a:r>
              <a:rPr lang="nb-NO" sz="2000" dirty="0" smtClean="0"/>
              <a:t>Livskraftig forandring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125718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9487"/>
            <a:ext cx="9144000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22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>
          <a:xfrm>
            <a:off x="426888" y="221180"/>
            <a:ext cx="8331084" cy="323165"/>
          </a:xfrm>
        </p:spPr>
        <p:txBody>
          <a:bodyPr/>
          <a:lstStyle/>
          <a:p>
            <a:r>
              <a:rPr lang="nb-NO" dirty="0" smtClean="0"/>
              <a:t>Støtteprogram Transport</a:t>
            </a:r>
            <a:endParaRPr lang="nb-NO" dirty="0"/>
          </a:p>
        </p:txBody>
      </p:sp>
      <p:pic>
        <p:nvPicPr>
          <p:cNvPr id="10" name="Plassholder for innhold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5888" y="639320"/>
            <a:ext cx="3795108" cy="3900388"/>
          </a:xfrm>
          <a:prstGeom prst="rect">
            <a:avLst/>
          </a:prstGeom>
        </p:spPr>
      </p:pic>
      <p:pic>
        <p:nvPicPr>
          <p:cNvPr id="11" name="Plassholder for innhold 10"/>
          <p:cNvPicPr>
            <a:picLocks noGrp="1" noChangeAspect="1"/>
          </p:cNvPicPr>
          <p:nvPr>
            <p:ph idx="14"/>
          </p:nvPr>
        </p:nvPicPr>
        <p:blipFill>
          <a:blip r:embed="rId3"/>
          <a:stretch>
            <a:fillRect/>
          </a:stretch>
        </p:blipFill>
        <p:spPr>
          <a:xfrm>
            <a:off x="4743038" y="639320"/>
            <a:ext cx="3759840" cy="389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16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467025" y="684389"/>
            <a:ext cx="5164905" cy="481744"/>
          </a:xfrm>
        </p:spPr>
        <p:txBody>
          <a:bodyPr>
            <a:normAutofit/>
          </a:bodyPr>
          <a:lstStyle/>
          <a:p>
            <a:r>
              <a:rPr lang="nb-NO" sz="1600" dirty="0" smtClean="0"/>
              <a:t>Hvorfor støtte til </a:t>
            </a:r>
            <a:r>
              <a:rPr lang="nb-NO" sz="1600" dirty="0" err="1" smtClean="0"/>
              <a:t>landstrøm</a:t>
            </a:r>
            <a:r>
              <a:rPr lang="nb-NO" sz="1600" dirty="0" smtClean="0"/>
              <a:t>?</a:t>
            </a:r>
            <a:endParaRPr lang="nb-NO" sz="16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86130" y="1534525"/>
            <a:ext cx="4278490" cy="3977367"/>
          </a:xfrm>
        </p:spPr>
        <p:txBody>
          <a:bodyPr>
            <a:normAutofit/>
          </a:bodyPr>
          <a:lstStyle/>
          <a:p>
            <a:pPr marL="214313" indent="-214313"/>
            <a:r>
              <a:rPr lang="nb-NO" sz="1050" dirty="0" smtClean="0"/>
              <a:t>Klimagassutslipp </a:t>
            </a:r>
            <a:r>
              <a:rPr lang="nb-NO" sz="1050" dirty="0"/>
              <a:t>og </a:t>
            </a:r>
            <a:r>
              <a:rPr lang="nb-NO" sz="1050" dirty="0" smtClean="0"/>
              <a:t>luftkvalitet</a:t>
            </a:r>
            <a:br>
              <a:rPr lang="nb-NO" sz="1050" dirty="0" smtClean="0"/>
            </a:br>
            <a:endParaRPr lang="nb-NO" sz="1050" dirty="0" smtClean="0"/>
          </a:p>
          <a:p>
            <a:pPr marL="214313" indent="-214313"/>
            <a:r>
              <a:rPr lang="nb-NO" sz="1050" dirty="0" smtClean="0"/>
              <a:t>Samspill med ladbare skip</a:t>
            </a:r>
            <a:br>
              <a:rPr lang="nb-NO" sz="1050" dirty="0" smtClean="0"/>
            </a:br>
            <a:endParaRPr lang="nb-NO" sz="1050" dirty="0"/>
          </a:p>
          <a:p>
            <a:pPr marL="214313" indent="-214313"/>
            <a:r>
              <a:rPr lang="nb-NO" sz="1050" dirty="0" smtClean="0"/>
              <a:t>Tilgang til landstrøm er en forutsetning for at rederier skal klargjøre nybygg eller bygge </a:t>
            </a:r>
            <a:r>
              <a:rPr lang="nb-NO" sz="1050" dirty="0"/>
              <a:t>om skip</a:t>
            </a:r>
            <a:r>
              <a:rPr lang="nb-NO" sz="1050" dirty="0" smtClean="0"/>
              <a:t>. </a:t>
            </a:r>
          </a:p>
          <a:p>
            <a:pPr marL="0" indent="0" algn="ctr">
              <a:buNone/>
            </a:pPr>
            <a:r>
              <a:rPr lang="nb-NO" sz="1050" dirty="0" smtClean="0"/>
              <a:t/>
            </a:r>
            <a:br>
              <a:rPr lang="nb-NO" sz="1050" dirty="0" smtClean="0"/>
            </a:br>
            <a:r>
              <a:rPr lang="nb-NO" sz="1050" dirty="0" smtClean="0">
                <a:sym typeface="Wingdings" panose="05000000000000000000" pitchFamily="2" charset="2"/>
              </a:rPr>
              <a:t>Langt tidsperspektiv, </a:t>
            </a:r>
            <a:r>
              <a:rPr lang="nb-NO" sz="1050" dirty="0" smtClean="0"/>
              <a:t>to utlysninger i året</a:t>
            </a:r>
            <a:br>
              <a:rPr lang="nb-NO" sz="1050" dirty="0" smtClean="0"/>
            </a:br>
            <a:endParaRPr lang="nb-NO" sz="1050" dirty="0" smtClean="0"/>
          </a:p>
          <a:p>
            <a:pPr marL="214313" indent="-214313"/>
            <a:r>
              <a:rPr lang="nb-NO" sz="1050" dirty="0" smtClean="0"/>
              <a:t>Enova </a:t>
            </a:r>
            <a:r>
              <a:rPr lang="nb-NO" sz="1050" dirty="0"/>
              <a:t>vil bidra til redusert risiko og forbedret lønnsomhet </a:t>
            </a:r>
            <a:r>
              <a:rPr lang="nb-NO" sz="1050" dirty="0" smtClean="0"/>
              <a:t>i en tidligfase med lav kapasitetsutnyttelse. Over tid vil kostnader reduseres og inntekter øke.</a:t>
            </a:r>
            <a:endParaRPr lang="nb-NO" sz="105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3CFD3-7900-4DDF-8F91-05CA1D842E1D}" type="slidenum">
              <a:rPr lang="nb-NO" smtClean="0"/>
              <a:pPr/>
              <a:t>6</a:t>
            </a:fld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3655"/>
            <a:ext cx="3883678" cy="4146188"/>
          </a:xfrm>
          <a:prstGeom prst="rect">
            <a:avLst/>
          </a:prstGeom>
        </p:spPr>
      </p:pic>
      <p:pic>
        <p:nvPicPr>
          <p:cNvPr id="6" name="Plassholder for bilde 5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6" r="24636"/>
          <a:stretch>
            <a:fillRect/>
          </a:stretch>
        </p:blipFill>
        <p:spPr>
          <a:xfrm>
            <a:off x="0" y="-20027"/>
            <a:ext cx="3928056" cy="5163527"/>
          </a:xfrm>
        </p:spPr>
      </p:pic>
    </p:spTree>
    <p:extLst>
      <p:ext uri="{BB962C8B-B14F-4D97-AF65-F5344CB8AC3E}">
        <p14:creationId xmlns:p14="http://schemas.microsoft.com/office/powerpoint/2010/main" val="359379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bilderberre.s3.amazonaws.com/56e6888fe4b09742534f2799/56e6b141e4b09742534f280b/DELIVERED/56e6b186e4b09742534f280d/large/Enova_TrondheimHavn_BERRE12189.jpg?response-cache-control=max-age%3D8640000&amp;response-expires=1518180761&amp;AWSAccessKeyId=AKIAJPTL57MBXFVJALRQ&amp;Expires=1518180761&amp;Signature=86KvbDVVmPt6IB0EhaS0soFDp%2FI%3D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8" r="2037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ssholder for innhold 2"/>
          <p:cNvSpPr>
            <a:spLocks noGrp="1"/>
          </p:cNvSpPr>
          <p:nvPr>
            <p:ph idx="14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nb-NO" sz="1000" dirty="0" smtClean="0"/>
              <a:t>Konkurranseformen </a:t>
            </a:r>
            <a:r>
              <a:rPr lang="nb-NO" sz="1000" dirty="0"/>
              <a:t>er ofte et godt valg når</a:t>
            </a:r>
            <a:r>
              <a:rPr lang="nb-NO" sz="1000" dirty="0" smtClean="0"/>
              <a:t>:</a:t>
            </a:r>
          </a:p>
          <a:p>
            <a:pPr marL="0" indent="0">
              <a:buNone/>
            </a:pPr>
            <a:endParaRPr lang="nb-NO" sz="1000" dirty="0"/>
          </a:p>
          <a:p>
            <a:pPr marL="214313" indent="-214313"/>
            <a:r>
              <a:rPr lang="nb-NO" sz="1000" dirty="0"/>
              <a:t>det finnes tilstrekkelig antall søkere så det kan oppnås reell </a:t>
            </a:r>
            <a:r>
              <a:rPr lang="nb-NO" sz="1000" dirty="0" smtClean="0"/>
              <a:t>konkurranse</a:t>
            </a:r>
            <a:br>
              <a:rPr lang="nb-NO" sz="1000" dirty="0" smtClean="0"/>
            </a:br>
            <a:endParaRPr lang="nb-NO" sz="1000" dirty="0"/>
          </a:p>
          <a:p>
            <a:pPr marL="214313" indent="-214313"/>
            <a:r>
              <a:rPr lang="nb-NO" sz="1000" dirty="0"/>
              <a:t>tildelingskriterier kan defineres tilstrekkelig tydelig i </a:t>
            </a:r>
            <a:r>
              <a:rPr lang="nb-NO" sz="1000" dirty="0" smtClean="0"/>
              <a:t>forkant</a:t>
            </a:r>
            <a:br>
              <a:rPr lang="nb-NO" sz="1000" dirty="0" smtClean="0"/>
            </a:br>
            <a:endParaRPr lang="nb-NO" sz="1000" dirty="0"/>
          </a:p>
          <a:p>
            <a:pPr marL="214313" indent="-214313"/>
            <a:r>
              <a:rPr lang="nb-NO" sz="1000" dirty="0"/>
              <a:t>det er krevende å </a:t>
            </a:r>
            <a:r>
              <a:rPr lang="nb-NO" sz="1000" dirty="0" smtClean="0"/>
              <a:t>vurdere forretningsmodeller og beregne </a:t>
            </a:r>
            <a:r>
              <a:rPr lang="nb-NO" sz="1000" dirty="0"/>
              <a:t>nødvendig </a:t>
            </a:r>
            <a:r>
              <a:rPr lang="nb-NO" sz="1000" dirty="0" smtClean="0"/>
              <a:t>støtte</a:t>
            </a:r>
            <a:br>
              <a:rPr lang="nb-NO" sz="1000" dirty="0" smtClean="0"/>
            </a:br>
            <a:endParaRPr lang="nb-NO" sz="1000" dirty="0"/>
          </a:p>
          <a:p>
            <a:pPr marL="214313" indent="-214313"/>
            <a:r>
              <a:rPr lang="nb-NO" sz="1000" dirty="0"/>
              <a:t>det </a:t>
            </a:r>
            <a:r>
              <a:rPr lang="nb-NO" sz="1000" dirty="0" smtClean="0"/>
              <a:t>kan være nødvendig </a:t>
            </a:r>
            <a:r>
              <a:rPr lang="nb-NO" sz="1000" dirty="0"/>
              <a:t>med høy </a:t>
            </a:r>
            <a:r>
              <a:rPr lang="nb-NO" sz="1000" dirty="0" smtClean="0"/>
              <a:t>støtteintensitet</a:t>
            </a:r>
          </a:p>
          <a:p>
            <a:pPr marL="0" indent="0">
              <a:buNone/>
            </a:pPr>
            <a:endParaRPr lang="nb-NO" sz="1600" dirty="0" smtClean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z="1600" dirty="0" smtClean="0"/>
              <a:t/>
            </a:r>
            <a:br>
              <a:rPr lang="nb-NO" sz="1600" dirty="0" smtClean="0"/>
            </a:br>
            <a:r>
              <a:rPr lang="nb-NO" sz="1600" dirty="0" smtClean="0"/>
              <a:t>Hvorfor </a:t>
            </a:r>
            <a:r>
              <a:rPr lang="nb-NO" sz="1600" dirty="0"/>
              <a:t>konkurranse?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294967295"/>
          </p:nvPr>
        </p:nvSpPr>
        <p:spPr>
          <a:xfrm>
            <a:off x="8739188" y="4738688"/>
            <a:ext cx="404812" cy="80962"/>
          </a:xfrm>
        </p:spPr>
        <p:txBody>
          <a:bodyPr/>
          <a:lstStyle/>
          <a:p>
            <a:fld id="{A333CFD3-7900-4DDF-8F91-05CA1D842E1D}" type="slidenum">
              <a:rPr lang="nb-NO" smtClean="0"/>
              <a:pPr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919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291844" y="411510"/>
            <a:ext cx="5164905" cy="378042"/>
          </a:xfrm>
        </p:spPr>
        <p:txBody>
          <a:bodyPr>
            <a:normAutofit/>
          </a:bodyPr>
          <a:lstStyle/>
          <a:p>
            <a:r>
              <a:rPr lang="nb-NO" sz="1600" dirty="0" smtClean="0"/>
              <a:t>Hva kreves av konkurranseformen?</a:t>
            </a:r>
            <a:endParaRPr lang="nb-NO" sz="16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291844" y="1058832"/>
            <a:ext cx="4262707" cy="3410939"/>
          </a:xfrm>
        </p:spPr>
        <p:txBody>
          <a:bodyPr>
            <a:normAutofit/>
          </a:bodyPr>
          <a:lstStyle/>
          <a:p>
            <a:r>
              <a:rPr lang="nb-NO" sz="1000" dirty="0"/>
              <a:t>B</a:t>
            </a:r>
            <a:r>
              <a:rPr lang="nb-NO" sz="1000" dirty="0" smtClean="0"/>
              <a:t>asert på prinsippene i offentlige innkjøp:</a:t>
            </a:r>
          </a:p>
          <a:p>
            <a:r>
              <a:rPr lang="nb-NO" sz="1000" dirty="0" smtClean="0"/>
              <a:t>Tydelige, transparente og ikke-diskriminerende tildelingskriterier</a:t>
            </a:r>
          </a:p>
          <a:p>
            <a:r>
              <a:rPr lang="nb-NO" sz="1000" dirty="0" smtClean="0"/>
              <a:t>Krav til informasjonsflyt på samme tid)</a:t>
            </a:r>
          </a:p>
          <a:p>
            <a:r>
              <a:rPr lang="nb-NO" sz="1000" dirty="0" smtClean="0"/>
              <a:t>Ikke alle kan få støtte</a:t>
            </a:r>
          </a:p>
          <a:p>
            <a:endParaRPr lang="nb-NO" sz="1000" dirty="0"/>
          </a:p>
          <a:p>
            <a:pPr marL="0" indent="0">
              <a:buNone/>
            </a:pPr>
            <a:endParaRPr lang="nb-NO" sz="1000" dirty="0" smtClean="0">
              <a:sym typeface="Wingdings" panose="05000000000000000000" pitchFamily="2" charset="2"/>
            </a:endParaRPr>
          </a:p>
          <a:p>
            <a:r>
              <a:rPr lang="nb-NO" sz="1000" dirty="0" smtClean="0">
                <a:sym typeface="Wingdings" panose="05000000000000000000" pitchFamily="2" charset="2"/>
              </a:rPr>
              <a:t>Dette er utfordrende </a:t>
            </a:r>
            <a:r>
              <a:rPr lang="nb-NO" sz="1000" dirty="0">
                <a:sym typeface="Wingdings" panose="05000000000000000000" pitchFamily="2" charset="2"/>
              </a:rPr>
              <a:t>når ulike anlegg, i ulike havner </a:t>
            </a:r>
            <a:r>
              <a:rPr lang="nb-NO" sz="1000" dirty="0" smtClean="0">
                <a:sym typeface="Wingdings" panose="05000000000000000000" pitchFamily="2" charset="2"/>
              </a:rPr>
              <a:t>og for </a:t>
            </a:r>
            <a:r>
              <a:rPr lang="nb-NO" sz="1000" dirty="0">
                <a:sym typeface="Wingdings" panose="05000000000000000000" pitchFamily="2" charset="2"/>
              </a:rPr>
              <a:t>ulike brukersegment </a:t>
            </a:r>
            <a:r>
              <a:rPr lang="nb-NO" sz="1000" dirty="0" smtClean="0">
                <a:sym typeface="Wingdings" panose="05000000000000000000" pitchFamily="2" charset="2"/>
              </a:rPr>
              <a:t>skal sammenlignes</a:t>
            </a:r>
          </a:p>
          <a:p>
            <a:endParaRPr lang="nb-NO" sz="10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3CFD3-7900-4DDF-8F91-05CA1D842E1D}" type="slidenum">
              <a:rPr lang="nb-NO" smtClean="0"/>
              <a:pPr/>
              <a:t>8</a:t>
            </a:fld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86"/>
            <a:ext cx="3920985" cy="514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82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4"/>
          </p:nvPr>
        </p:nvSpPr>
        <p:spPr/>
        <p:txBody>
          <a:bodyPr>
            <a:normAutofit/>
          </a:bodyPr>
          <a:lstStyle/>
          <a:p>
            <a:r>
              <a:rPr lang="nb-NO" sz="1000" dirty="0" smtClean="0"/>
              <a:t>Formål: Kostnadseffektivitet, gitt Enovas målstruktur, vi ønsker å ta de beste prosjektene først</a:t>
            </a:r>
          </a:p>
          <a:p>
            <a:endParaRPr lang="nb-NO" sz="1000" dirty="0"/>
          </a:p>
          <a:p>
            <a:r>
              <a:rPr lang="nb-NO" sz="1000" dirty="0" smtClean="0"/>
              <a:t>For søknader som tilfredsstiller </a:t>
            </a:r>
            <a:r>
              <a:rPr lang="nb-NO" sz="1000" u="sng" dirty="0" smtClean="0"/>
              <a:t>kvalifikasjonskriteriene:</a:t>
            </a:r>
            <a:br>
              <a:rPr lang="nb-NO" sz="1000" u="sng" dirty="0" smtClean="0"/>
            </a:br>
            <a:endParaRPr lang="nb-NO" sz="1000" u="sng" dirty="0" smtClean="0"/>
          </a:p>
          <a:p>
            <a:pPr marL="0" indent="0">
              <a:buNone/>
            </a:pPr>
            <a:r>
              <a:rPr lang="nb-NO" sz="1000" b="1" dirty="0" smtClean="0"/>
              <a:t> </a:t>
            </a:r>
            <a:r>
              <a:rPr lang="nb-NO" sz="1000" b="1" dirty="0"/>
              <a:t>	</a:t>
            </a:r>
            <a:r>
              <a:rPr lang="nb-NO" sz="1000" b="1" dirty="0" smtClean="0"/>
              <a:t>		Tilskuddsbeløp/kWh-potensial</a:t>
            </a:r>
            <a:r>
              <a:rPr lang="nb-NO" sz="1000" dirty="0" smtClean="0"/>
              <a:t> </a:t>
            </a:r>
            <a:br>
              <a:rPr lang="nb-NO" sz="1000" dirty="0" smtClean="0"/>
            </a:br>
            <a:endParaRPr lang="nb-NO" sz="1000" dirty="0" smtClean="0"/>
          </a:p>
          <a:p>
            <a:r>
              <a:rPr lang="nb-NO" sz="1000" dirty="0" smtClean="0">
                <a:sym typeface="Wingdings" panose="05000000000000000000" pitchFamily="2" charset="2"/>
              </a:rPr>
              <a:t>Jo</a:t>
            </a:r>
            <a:r>
              <a:rPr lang="nb-NO" sz="1000" dirty="0" smtClean="0"/>
              <a:t> </a:t>
            </a:r>
            <a:r>
              <a:rPr lang="nb-NO" sz="1000" dirty="0"/>
              <a:t>lavere brøk, jo høyere prioriteres søknaden. </a:t>
            </a:r>
            <a:endParaRPr lang="nb-NO" sz="1000" dirty="0" smtClean="0"/>
          </a:p>
          <a:p>
            <a:pPr marL="0" indent="0">
              <a:buNone/>
            </a:pPr>
            <a:endParaRPr lang="nb-NO" sz="1000" dirty="0" smtClean="0"/>
          </a:p>
          <a:p>
            <a:pPr marL="0" indent="0">
              <a:buNone/>
            </a:pPr>
            <a:endParaRPr lang="nb-NO" sz="1000" dirty="0"/>
          </a:p>
          <a:p>
            <a:pPr marL="0" indent="0">
              <a:buNone/>
            </a:pPr>
            <a:r>
              <a:rPr lang="nb-NO" sz="1000" dirty="0" smtClean="0"/>
              <a:t>I tillegg:</a:t>
            </a:r>
          </a:p>
          <a:p>
            <a:r>
              <a:rPr lang="nb-NO" sz="1000" dirty="0"/>
              <a:t>Tekniske </a:t>
            </a:r>
            <a:r>
              <a:rPr lang="nb-NO" sz="1000" dirty="0" smtClean="0"/>
              <a:t>krav</a:t>
            </a:r>
            <a:endParaRPr lang="nb-NO" sz="1000" dirty="0"/>
          </a:p>
          <a:p>
            <a:r>
              <a:rPr lang="nb-NO" sz="1000" dirty="0" smtClean="0"/>
              <a:t>Krav til driftsperioden</a:t>
            </a:r>
          </a:p>
          <a:p>
            <a:r>
              <a:rPr lang="nb-NO" sz="1000" dirty="0" smtClean="0"/>
              <a:t>Krav til søker </a:t>
            </a:r>
          </a:p>
          <a:p>
            <a:pPr marL="0" indent="0">
              <a:buNone/>
            </a:pPr>
            <a:endParaRPr lang="nb-NO" sz="1000" dirty="0" smtClean="0"/>
          </a:p>
          <a:p>
            <a:endParaRPr lang="nb-NO" sz="1000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1600" dirty="0" err="1" smtClean="0"/>
              <a:t>Tildelingskriterie</a:t>
            </a:r>
            <a:r>
              <a:rPr lang="nb-NO" sz="1600" dirty="0" smtClean="0"/>
              <a:t> </a:t>
            </a:r>
            <a:endParaRPr lang="nb-NO" sz="1600" dirty="0"/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294967295"/>
          </p:nvPr>
        </p:nvSpPr>
        <p:spPr>
          <a:xfrm>
            <a:off x="8739188" y="4738688"/>
            <a:ext cx="404812" cy="80962"/>
          </a:xfrm>
        </p:spPr>
        <p:txBody>
          <a:bodyPr/>
          <a:lstStyle/>
          <a:p>
            <a:fld id="{A333CFD3-7900-4DDF-8F91-05CA1D842E1D}" type="slidenum">
              <a:rPr lang="nb-NO" smtClean="0"/>
              <a:pPr/>
              <a:t>9</a:t>
            </a:fld>
            <a:endParaRPr lang="nb-NO"/>
          </a:p>
        </p:txBody>
      </p:sp>
      <p:pic>
        <p:nvPicPr>
          <p:cNvPr id="3080" name="Picture 8" descr="https://bilderberre.s3.amazonaws.com/56e6888fe4b09742534f2799/56e6bffbe4b02bf6b0fdcf01/DELIVERED/56e6c026e4b02bf6b0fdcf07/large/Enova_LandstromBergenHavn_NorphotoAS_720_1312.jpg?response-cache-control=max-age%3D8640000&amp;response-expires=1518180880&amp;AWSAccessKeyId=AKIAJPTL57MBXFVJALRQ&amp;Expires=1518180880&amp;Signature=VhpB3OR8UINB2HJcKPfXfT1nZLo%3D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9" b="12509"/>
          <a:stretch>
            <a:fillRect/>
          </a:stretch>
        </p:blipFill>
        <p:spPr bwMode="auto">
          <a:xfrm>
            <a:off x="0" y="0"/>
            <a:ext cx="457170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78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ova">
  <a:themeElements>
    <a:clrScheme name="Enova">
      <a:dk1>
        <a:sysClr val="windowText" lastClr="000000"/>
      </a:dk1>
      <a:lt1>
        <a:sysClr val="window" lastClr="FFFFFF"/>
      </a:lt1>
      <a:dk2>
        <a:srgbClr val="021946"/>
      </a:dk2>
      <a:lt2>
        <a:srgbClr val="D0D0D2"/>
      </a:lt2>
      <a:accent1>
        <a:srgbClr val="808185"/>
      </a:accent1>
      <a:accent2>
        <a:srgbClr val="14397F"/>
      </a:accent2>
      <a:accent3>
        <a:srgbClr val="0184BA"/>
      </a:accent3>
      <a:accent4>
        <a:srgbClr val="01AE5E"/>
      </a:accent4>
      <a:accent5>
        <a:srgbClr val="ED3541"/>
      </a:accent5>
      <a:accent6>
        <a:srgbClr val="F8A01B"/>
      </a:accent6>
      <a:hlink>
        <a:srgbClr val="00A6DE"/>
      </a:hlink>
      <a:folHlink>
        <a:srgbClr val="007FB2"/>
      </a:folHlink>
    </a:clrScheme>
    <a:fontScheme name="Egendefinert 15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ova-2017-PPT-mal" id="{155024E8-E51F-4D0A-9D07-6FA6193BFBAF}" vid="{B105F240-AD27-4E75-A29E-4D4097C976C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Enova-2017-PPT-mal</Template>
  <TotalTime>1637</TotalTime>
  <Words>289</Words>
  <Application>Microsoft Office PowerPoint</Application>
  <PresentationFormat>Skjermfremvisning (16:9)</PresentationFormat>
  <Paragraphs>84</Paragraphs>
  <Slides>12</Slides>
  <Notes>9</Notes>
  <HiddenSlides>0</HiddenSlides>
  <MMClips>0</MMClips>
  <ScaleCrop>false</ScaleCrop>
  <HeadingPairs>
    <vt:vector size="8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8" baseType="lpstr">
      <vt:lpstr>Arial</vt:lpstr>
      <vt:lpstr>Calibri</vt:lpstr>
      <vt:lpstr>Tahoma</vt:lpstr>
      <vt:lpstr>Wingdings</vt:lpstr>
      <vt:lpstr>Enova</vt:lpstr>
      <vt:lpstr>Regneark</vt:lpstr>
      <vt:lpstr>Enovas støtte til landstrøm</vt:lpstr>
      <vt:lpstr>Oppdraget vårt frem til 2020 </vt:lpstr>
      <vt:lpstr>PowerPoint-presentasjon</vt:lpstr>
      <vt:lpstr>PowerPoint-presentasjon</vt:lpstr>
      <vt:lpstr>Støtteprogram Transport</vt:lpstr>
      <vt:lpstr>Hvorfor støtte til landstrøm?</vt:lpstr>
      <vt:lpstr> Hvorfor konkurranse?</vt:lpstr>
      <vt:lpstr>Hva kreves av konkurranseformen?</vt:lpstr>
      <vt:lpstr>Tildelingskriterie </vt:lpstr>
      <vt:lpstr>Støttede landstrømprosjekter februar 2016 – juni 2017</vt:lpstr>
      <vt:lpstr>PowerPoint-presentasjon</vt:lpstr>
      <vt:lpstr>PowerPoint-presentasjon</vt:lpstr>
    </vt:vector>
  </TitlesOfParts>
  <Company>Enova SF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Stein Inge Liasjø</dc:creator>
  <cp:lastModifiedBy>Petter Bruvik</cp:lastModifiedBy>
  <cp:revision>57</cp:revision>
  <dcterms:created xsi:type="dcterms:W3CDTF">2017-10-05T05:32:13Z</dcterms:created>
  <dcterms:modified xsi:type="dcterms:W3CDTF">2017-11-07T08:50:23Z</dcterms:modified>
</cp:coreProperties>
</file>