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70" r:id="rId11"/>
    <p:sldId id="267" r:id="rId12"/>
    <p:sldId id="266" r:id="rId13"/>
    <p:sldId id="268" r:id="rId14"/>
    <p:sldId id="269" r:id="rId15"/>
    <p:sldId id="271" r:id="rId16"/>
    <p:sldId id="272" r:id="rId17"/>
    <p:sldId id="273" r:id="rId18"/>
  </p:sldIdLst>
  <p:sldSz cx="9144000" cy="6858000" type="screen4x3"/>
  <p:notesSz cx="6669088" cy="9926638"/>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2D"/>
    <a:srgbClr val="E16917"/>
    <a:srgbClr val="0089BB"/>
    <a:srgbClr val="4C4D4F"/>
    <a:srgbClr val="002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43" autoAdjust="0"/>
  </p:normalViewPr>
  <p:slideViewPr>
    <p:cSldViewPr snapToGrid="0">
      <p:cViewPr varScale="1">
        <p:scale>
          <a:sx n="97" d="100"/>
          <a:sy n="97" d="100"/>
        </p:scale>
        <p:origin x="-20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E6B34D8-EBDE-4988-8F1E-933FF3E205BB}" type="datetimeFigureOut">
              <a:rPr lang="nb-NO" smtClean="0"/>
              <a:t>30.06.2017</a:t>
            </a:fld>
            <a:endParaRPr lang="nb-NO"/>
          </a:p>
        </p:txBody>
      </p:sp>
      <p:sp>
        <p:nvSpPr>
          <p:cNvPr id="4" name="Plassholder for lysbil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B49DBC1-C645-4434-8868-2CEE4ABD1463}" type="slidenum">
              <a:rPr lang="nb-NO" smtClean="0"/>
              <a:t>‹#›</a:t>
            </a:fld>
            <a:endParaRPr lang="nb-NO"/>
          </a:p>
        </p:txBody>
      </p:sp>
    </p:spTree>
    <p:extLst>
      <p:ext uri="{BB962C8B-B14F-4D97-AF65-F5344CB8AC3E}">
        <p14:creationId xmlns:p14="http://schemas.microsoft.com/office/powerpoint/2010/main" val="138652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a:t>
            </a:fld>
            <a:endParaRPr lang="nb-NO"/>
          </a:p>
        </p:txBody>
      </p:sp>
    </p:spTree>
    <p:extLst>
      <p:ext uri="{BB962C8B-B14F-4D97-AF65-F5344CB8AC3E}">
        <p14:creationId xmlns:p14="http://schemas.microsoft.com/office/powerpoint/2010/main" val="382736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10</a:t>
            </a:fld>
            <a:endParaRPr lang="nb-NO"/>
          </a:p>
        </p:txBody>
      </p:sp>
    </p:spTree>
    <p:extLst>
      <p:ext uri="{BB962C8B-B14F-4D97-AF65-F5344CB8AC3E}">
        <p14:creationId xmlns:p14="http://schemas.microsoft.com/office/powerpoint/2010/main" val="33155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11</a:t>
            </a:fld>
            <a:endParaRPr lang="nb-NO"/>
          </a:p>
        </p:txBody>
      </p:sp>
    </p:spTree>
    <p:extLst>
      <p:ext uri="{BB962C8B-B14F-4D97-AF65-F5344CB8AC3E}">
        <p14:creationId xmlns:p14="http://schemas.microsoft.com/office/powerpoint/2010/main" val="203764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12</a:t>
            </a:fld>
            <a:endParaRPr lang="nb-NO"/>
          </a:p>
        </p:txBody>
      </p:sp>
    </p:spTree>
    <p:extLst>
      <p:ext uri="{BB962C8B-B14F-4D97-AF65-F5344CB8AC3E}">
        <p14:creationId xmlns:p14="http://schemas.microsoft.com/office/powerpoint/2010/main" val="379737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13</a:t>
            </a:fld>
            <a:endParaRPr lang="nb-NO"/>
          </a:p>
        </p:txBody>
      </p:sp>
    </p:spTree>
    <p:extLst>
      <p:ext uri="{BB962C8B-B14F-4D97-AF65-F5344CB8AC3E}">
        <p14:creationId xmlns:p14="http://schemas.microsoft.com/office/powerpoint/2010/main" val="195303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14</a:t>
            </a:fld>
            <a:endParaRPr lang="nb-NO"/>
          </a:p>
        </p:txBody>
      </p:sp>
    </p:spTree>
    <p:extLst>
      <p:ext uri="{BB962C8B-B14F-4D97-AF65-F5344CB8AC3E}">
        <p14:creationId xmlns:p14="http://schemas.microsoft.com/office/powerpoint/2010/main" val="528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15</a:t>
            </a:fld>
            <a:endParaRPr lang="nb-NO"/>
          </a:p>
        </p:txBody>
      </p:sp>
    </p:spTree>
    <p:extLst>
      <p:ext uri="{BB962C8B-B14F-4D97-AF65-F5344CB8AC3E}">
        <p14:creationId xmlns:p14="http://schemas.microsoft.com/office/powerpoint/2010/main" val="138331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16</a:t>
            </a:fld>
            <a:endParaRPr lang="nb-NO"/>
          </a:p>
        </p:txBody>
      </p:sp>
    </p:spTree>
    <p:extLst>
      <p:ext uri="{BB962C8B-B14F-4D97-AF65-F5344CB8AC3E}">
        <p14:creationId xmlns:p14="http://schemas.microsoft.com/office/powerpoint/2010/main" val="180747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17</a:t>
            </a:fld>
            <a:endParaRPr lang="nb-NO"/>
          </a:p>
        </p:txBody>
      </p:sp>
    </p:spTree>
    <p:extLst>
      <p:ext uri="{BB962C8B-B14F-4D97-AF65-F5344CB8AC3E}">
        <p14:creationId xmlns:p14="http://schemas.microsoft.com/office/powerpoint/2010/main" val="24209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2</a:t>
            </a:fld>
            <a:endParaRPr lang="nb-NO"/>
          </a:p>
        </p:txBody>
      </p:sp>
    </p:spTree>
    <p:extLst>
      <p:ext uri="{BB962C8B-B14F-4D97-AF65-F5344CB8AC3E}">
        <p14:creationId xmlns:p14="http://schemas.microsoft.com/office/powerpoint/2010/main" val="163858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har dokumentert direkte og indirekte ringvirkninger fra medlemsbedriftene i KS Bedrift Avfall</a:t>
            </a:r>
          </a:p>
          <a:p>
            <a:endParaRPr lang="nb-NO" dirty="0" smtClean="0"/>
          </a:p>
          <a:p>
            <a:r>
              <a:rPr lang="nb-NO" dirty="0" smtClean="0"/>
              <a:t>Vi har beregnet effekt av aktiviteten i selskapene i form av sysselsetting, verdiskaping og skatt i Norge som helhet og i norske regioner. </a:t>
            </a:r>
          </a:p>
          <a:p>
            <a:r>
              <a:rPr lang="nb-NO" dirty="0" smtClean="0"/>
              <a:t>Enhver økonomisk aktivitet i en bedrift har positive effekter for andre</a:t>
            </a:r>
          </a:p>
          <a:p>
            <a:endParaRPr lang="nb-NO" dirty="0" smtClean="0"/>
          </a:p>
          <a:p>
            <a:r>
              <a:rPr lang="nb-NO" dirty="0" smtClean="0"/>
              <a:t>Hvor stor effekten er avhenger av hvor mye bedriftene kjøper</a:t>
            </a:r>
          </a:p>
          <a:p>
            <a:endParaRPr lang="nb-NO" dirty="0" smtClean="0"/>
          </a:p>
          <a:p>
            <a:r>
              <a:rPr lang="nb-NO" dirty="0" smtClean="0"/>
              <a:t>Ringvirkninger mellom bedrifter beregnes som </a:t>
            </a:r>
          </a:p>
          <a:p>
            <a:r>
              <a:rPr lang="nb-NO" dirty="0" smtClean="0"/>
              <a:t>Sysselsettingseffekter </a:t>
            </a:r>
          </a:p>
          <a:p>
            <a:r>
              <a:rPr lang="nb-NO" dirty="0" smtClean="0"/>
              <a:t>Verdiskapingseffekter</a:t>
            </a:r>
          </a:p>
          <a:p>
            <a:r>
              <a:rPr lang="nb-NO" dirty="0" smtClean="0"/>
              <a:t>Skatteeffekter </a:t>
            </a:r>
          </a:p>
          <a:p>
            <a:endParaRPr lang="nb-NO" dirty="0"/>
          </a:p>
        </p:txBody>
      </p:sp>
      <p:sp>
        <p:nvSpPr>
          <p:cNvPr id="4" name="Plassholder for lysbildenummer 3"/>
          <p:cNvSpPr>
            <a:spLocks noGrp="1"/>
          </p:cNvSpPr>
          <p:nvPr>
            <p:ph type="sldNum" sz="quarter" idx="10"/>
          </p:nvPr>
        </p:nvSpPr>
        <p:spPr/>
        <p:txBody>
          <a:bodyPr/>
          <a:lstStyle/>
          <a:p>
            <a:fld id="{8B49DBC1-C645-4434-8868-2CEE4ABD1463}" type="slidenum">
              <a:rPr lang="nb-NO" smtClean="0"/>
              <a:t>3</a:t>
            </a:fld>
            <a:endParaRPr lang="nb-NO"/>
          </a:p>
        </p:txBody>
      </p:sp>
    </p:spTree>
    <p:extLst>
      <p:ext uri="{BB962C8B-B14F-4D97-AF65-F5344CB8AC3E}">
        <p14:creationId xmlns:p14="http://schemas.microsoft.com/office/powerpoint/2010/main" val="169497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4</a:t>
            </a:fld>
            <a:endParaRPr lang="nb-NO"/>
          </a:p>
        </p:txBody>
      </p:sp>
    </p:spTree>
    <p:extLst>
      <p:ext uri="{BB962C8B-B14F-4D97-AF65-F5344CB8AC3E}">
        <p14:creationId xmlns:p14="http://schemas.microsoft.com/office/powerpoint/2010/main" val="320426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Oslo er imidlertid registrert med null direkte sysselsatte. Bakgrunnen for dette er at Oslo i 2015 hadde en kommunal etat som tok hånd om husholdningsavfallet og derfor er det ingen kommunalt eide avfallsselskaper som opererer i dette området</a:t>
            </a:r>
          </a:p>
          <a:p>
            <a:r>
              <a:rPr lang="nb-NO" dirty="0" smtClean="0"/>
              <a:t>Total sysselsettingseffekt er satt sammen av sysselsettingen i de kommunale energiselskapene  (direkte effekt), sysselsettingen som følger av disse selskapenes vare- og tjenestekjøp (førsteordenseffekter) samt syssel­settingen som følger av leverandørenes vare- og tjenestekjøp fra sine underleverandører (høyere ordenseffekter). </a:t>
            </a:r>
            <a:endParaRPr lang="nb-NO" dirty="0"/>
          </a:p>
        </p:txBody>
      </p:sp>
      <p:sp>
        <p:nvSpPr>
          <p:cNvPr id="4" name="Plassholder for lysbildenummer 3"/>
          <p:cNvSpPr>
            <a:spLocks noGrp="1"/>
          </p:cNvSpPr>
          <p:nvPr>
            <p:ph type="sldNum" sz="quarter" idx="10"/>
          </p:nvPr>
        </p:nvSpPr>
        <p:spPr/>
        <p:txBody>
          <a:bodyPr/>
          <a:lstStyle/>
          <a:p>
            <a:fld id="{8B49DBC1-C645-4434-8868-2CEE4ABD1463}" type="slidenum">
              <a:rPr lang="nb-NO" smtClean="0"/>
              <a:t>5</a:t>
            </a:fld>
            <a:endParaRPr lang="nb-NO"/>
          </a:p>
        </p:txBody>
      </p:sp>
    </p:spTree>
    <p:extLst>
      <p:ext uri="{BB962C8B-B14F-4D97-AF65-F5344CB8AC3E}">
        <p14:creationId xmlns:p14="http://schemas.microsoft.com/office/powerpoint/2010/main" val="218023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6</a:t>
            </a:fld>
            <a:endParaRPr lang="nb-NO"/>
          </a:p>
        </p:txBody>
      </p:sp>
    </p:spTree>
    <p:extLst>
      <p:ext uri="{BB962C8B-B14F-4D97-AF65-F5344CB8AC3E}">
        <p14:creationId xmlns:p14="http://schemas.microsoft.com/office/powerpoint/2010/main" val="262624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Menons</a:t>
            </a:r>
            <a:r>
              <a:rPr lang="nb-NO" dirty="0" smtClean="0"/>
              <a:t> bruttoringvirkningsmodell baserer seg på bedriftenes regnskapstall (hentet fra </a:t>
            </a:r>
            <a:r>
              <a:rPr lang="nb-NO" dirty="0" err="1" smtClean="0"/>
              <a:t>Menons</a:t>
            </a:r>
            <a:r>
              <a:rPr lang="nb-NO" dirty="0" smtClean="0"/>
              <a:t> regnskapsdatabase), i tillegg til nasjonalregnskapstall og SSBs kryssløpsanalyse. </a:t>
            </a:r>
            <a:r>
              <a:rPr lang="nb-NO" dirty="0" err="1" smtClean="0"/>
              <a:t>Menons</a:t>
            </a:r>
            <a:r>
              <a:rPr lang="nb-NO" dirty="0" smtClean="0"/>
              <a:t> regnskapsdatabase brukes for å vise hvordan økonomisk aktivitet bidrar til økt sysselsetting og verdiskaping næring for næring, og kryssløpsanalysen brukes for å vise hvordan aktivitet i en næring påvirker aktivitet i andre næringer. </a:t>
            </a:r>
          </a:p>
          <a:p>
            <a:endParaRPr lang="nb-NO" dirty="0"/>
          </a:p>
        </p:txBody>
      </p:sp>
      <p:sp>
        <p:nvSpPr>
          <p:cNvPr id="4" name="Plassholder for lysbildenummer 3"/>
          <p:cNvSpPr>
            <a:spLocks noGrp="1"/>
          </p:cNvSpPr>
          <p:nvPr>
            <p:ph type="sldNum" sz="quarter" idx="10"/>
          </p:nvPr>
        </p:nvSpPr>
        <p:spPr/>
        <p:txBody>
          <a:bodyPr/>
          <a:lstStyle/>
          <a:p>
            <a:fld id="{8B49DBC1-C645-4434-8868-2CEE4ABD1463}" type="slidenum">
              <a:rPr lang="nb-NO" smtClean="0"/>
              <a:t>7</a:t>
            </a:fld>
            <a:endParaRPr lang="nb-NO"/>
          </a:p>
        </p:txBody>
      </p:sp>
    </p:spTree>
    <p:extLst>
      <p:ext uri="{BB962C8B-B14F-4D97-AF65-F5344CB8AC3E}">
        <p14:creationId xmlns:p14="http://schemas.microsoft.com/office/powerpoint/2010/main" val="233016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B49DBC1-C645-4434-8868-2CEE4ABD1463}" type="slidenum">
              <a:rPr lang="nb-NO" smtClean="0"/>
              <a:t>8</a:t>
            </a:fld>
            <a:endParaRPr lang="nb-NO"/>
          </a:p>
        </p:txBody>
      </p:sp>
    </p:spTree>
    <p:extLst>
      <p:ext uri="{BB962C8B-B14F-4D97-AF65-F5344CB8AC3E}">
        <p14:creationId xmlns:p14="http://schemas.microsoft.com/office/powerpoint/2010/main" val="353249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Ifølge kommuneloven § 27 er kommuner og fylkeskommuner som hovedregel ikke skattepliktige for inntekt og formue i sin virksomhet. I utgangspunktet behandles derimot aksjeselskaper og interkommunale selskaper som egne skattesubjekter og er dermed i utgangspunktet skattepliktige. Et unntak for skatteplikt for offentlig eide selskaper og innretninger er skattefritaket for institusjoner som ikke har erverv til formål (KS 2008). Selskapsskatt er en flat skatt for alle bedrifter og beregnes på grunnlag av det skattemessige overskuddet. I 2015 var satsen på selskapsskatten på 27 prosent.</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8B49DBC1-C645-4434-8868-2CEE4ABD1463}" type="slidenum">
              <a:rPr lang="nb-NO" smtClean="0"/>
              <a:t>9</a:t>
            </a:fld>
            <a:endParaRPr lang="nb-NO"/>
          </a:p>
        </p:txBody>
      </p:sp>
    </p:spTree>
    <p:extLst>
      <p:ext uri="{BB962C8B-B14F-4D97-AF65-F5344CB8AC3E}">
        <p14:creationId xmlns:p14="http://schemas.microsoft.com/office/powerpoint/2010/main" val="364580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2987255" y="1826329"/>
            <a:ext cx="4793921" cy="1470025"/>
          </a:xfrm>
        </p:spPr>
        <p:txBody>
          <a:bodyPr anchor="t">
            <a:normAutofit/>
          </a:bodyPr>
          <a:lstStyle>
            <a:lvl1pPr algn="l">
              <a:defRPr sz="3000">
                <a:solidFill>
                  <a:srgbClr val="005F2D"/>
                </a:solidFill>
              </a:defRPr>
            </a:lvl1pPr>
          </a:lstStyle>
          <a:p>
            <a:r>
              <a:rPr lang="nb-NO"/>
              <a:t>Plass for tittel som</a:t>
            </a:r>
            <a:br>
              <a:rPr lang="nb-NO"/>
            </a:br>
            <a:r>
              <a:rPr lang="nb-NO"/>
              <a:t>fint kan gå over to</a:t>
            </a:r>
            <a:br>
              <a:rPr lang="nb-NO"/>
            </a:br>
            <a:r>
              <a:rPr lang="nb-NO"/>
              <a:t>linjer eller tre.</a:t>
            </a:r>
            <a:endParaRPr lang="nn-NO"/>
          </a:p>
        </p:txBody>
      </p:sp>
      <p:sp>
        <p:nvSpPr>
          <p:cNvPr id="3" name="Undertittel 2"/>
          <p:cNvSpPr>
            <a:spLocks noGrp="1"/>
          </p:cNvSpPr>
          <p:nvPr>
            <p:ph type="subTitle" idx="1" hasCustomPrompt="1"/>
          </p:nvPr>
        </p:nvSpPr>
        <p:spPr>
          <a:xfrm>
            <a:off x="2987256" y="3447943"/>
            <a:ext cx="4785144" cy="1274617"/>
          </a:xfrm>
        </p:spPr>
        <p:txBody>
          <a:bodyPr>
            <a:noAutofit/>
          </a:bodyPr>
          <a:lstStyle>
            <a:lvl1pPr marL="0" indent="0" algn="l">
              <a:lnSpc>
                <a:spcPct val="150000"/>
              </a:lnSpc>
              <a:buNone/>
              <a:defRPr sz="1800">
                <a:solidFill>
                  <a:srgbClr val="4C4D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Undertittel</a:t>
            </a:r>
            <a:br>
              <a:rPr lang="nb-NO"/>
            </a:br>
            <a:r>
              <a:rPr lang="nb-NO"/>
              <a:t>Navn på foredragsholder</a:t>
            </a:r>
            <a:endParaRPr lang="nn-NO"/>
          </a:p>
        </p:txBody>
      </p:sp>
      <p:pic>
        <p:nvPicPr>
          <p:cNvPr id="11" name="Bilde 10" descr="KS Bedrift Tjenester forsidekollage.jpg"/>
          <p:cNvPicPr>
            <a:picLocks noChangeAspect="1"/>
          </p:cNvPicPr>
          <p:nvPr userDrawn="1"/>
        </p:nvPicPr>
        <p:blipFill>
          <a:blip r:embed="rId2"/>
          <a:srcRect l="15825"/>
          <a:stretch>
            <a:fillRect/>
          </a:stretch>
        </p:blipFill>
        <p:spPr>
          <a:xfrm>
            <a:off x="0" y="0"/>
            <a:ext cx="2827564" cy="6858001"/>
          </a:xfrm>
          <a:prstGeom prst="rect">
            <a:avLst/>
          </a:prstGeom>
        </p:spPr>
      </p:pic>
      <p:pic>
        <p:nvPicPr>
          <p:cNvPr id="12" name="Bilde 11" descr="KS Bedrift Avfall forsidekollage.jpg"/>
          <p:cNvPicPr>
            <a:picLocks noChangeAspect="1"/>
          </p:cNvPicPr>
          <p:nvPr userDrawn="1"/>
        </p:nvPicPr>
        <p:blipFill>
          <a:blip r:embed="rId3"/>
          <a:srcRect l="16733" t="1562"/>
          <a:stretch>
            <a:fillRect/>
          </a:stretch>
        </p:blipFill>
        <p:spPr>
          <a:xfrm>
            <a:off x="0" y="0"/>
            <a:ext cx="2828017" cy="686694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grpSp>
        <p:nvGrpSpPr>
          <p:cNvPr id="6" name="Gruppe 5"/>
          <p:cNvGrpSpPr/>
          <p:nvPr userDrawn="1"/>
        </p:nvGrpSpPr>
        <p:grpSpPr>
          <a:xfrm>
            <a:off x="17888" y="-8944"/>
            <a:ext cx="2808363" cy="6876142"/>
            <a:chOff x="17888" y="-8944"/>
            <a:chExt cx="2808363" cy="6876142"/>
          </a:xfrm>
          <a:solidFill>
            <a:srgbClr val="005F2D"/>
          </a:solidFill>
        </p:grpSpPr>
        <p:sp>
          <p:nvSpPr>
            <p:cNvPr id="7" name="Friform 6"/>
            <p:cNvSpPr/>
            <p:nvPr userDrawn="1"/>
          </p:nvSpPr>
          <p:spPr>
            <a:xfrm flipH="1" flipV="1">
              <a:off x="2191251" y="-8944"/>
              <a:ext cx="635000" cy="6876142"/>
            </a:xfrm>
            <a:custGeom>
              <a:avLst/>
              <a:gdLst>
                <a:gd name="connsiteX0" fmla="*/ 480786 w 635000"/>
                <a:gd name="connsiteY0" fmla="*/ 9071 h 6876142"/>
                <a:gd name="connsiteX1" fmla="*/ 0 w 635000"/>
                <a:gd name="connsiteY1" fmla="*/ 6867071 h 6876142"/>
                <a:gd name="connsiteX2" fmla="*/ 625928 w 635000"/>
                <a:gd name="connsiteY2" fmla="*/ 6876142 h 6876142"/>
                <a:gd name="connsiteX3" fmla="*/ 635000 w 635000"/>
                <a:gd name="connsiteY3" fmla="*/ 0 h 6876142"/>
                <a:gd name="connsiteX4" fmla="*/ 480786 w 635000"/>
                <a:gd name="connsiteY4" fmla="*/ 9071 h 687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6876142">
                  <a:moveTo>
                    <a:pt x="480786" y="9071"/>
                  </a:moveTo>
                  <a:lnTo>
                    <a:pt x="0" y="6867071"/>
                  </a:lnTo>
                  <a:lnTo>
                    <a:pt x="625928" y="6876142"/>
                  </a:lnTo>
                  <a:lnTo>
                    <a:pt x="635000" y="0"/>
                  </a:lnTo>
                  <a:lnTo>
                    <a:pt x="480786" y="9071"/>
                  </a:lnTo>
                  <a:close/>
                </a:path>
              </a:pathLst>
            </a:custGeom>
            <a:grpFill/>
            <a:ln>
              <a:solidFill>
                <a:srgbClr val="005F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8" name="Rektangel 7"/>
            <p:cNvSpPr/>
            <p:nvPr userDrawn="1"/>
          </p:nvSpPr>
          <p:spPr>
            <a:xfrm>
              <a:off x="17888" y="-1"/>
              <a:ext cx="2182307" cy="6858001"/>
            </a:xfrm>
            <a:prstGeom prst="rect">
              <a:avLst/>
            </a:prstGeom>
            <a:grpFill/>
            <a:ln>
              <a:solidFill>
                <a:srgbClr val="005F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grpSp>
      <p:sp>
        <p:nvSpPr>
          <p:cNvPr id="3" name="Tittel 1"/>
          <p:cNvSpPr>
            <a:spLocks noGrp="1"/>
          </p:cNvSpPr>
          <p:nvPr>
            <p:ph type="title" hasCustomPrompt="1"/>
          </p:nvPr>
        </p:nvSpPr>
        <p:spPr>
          <a:xfrm>
            <a:off x="2983327" y="1837000"/>
            <a:ext cx="4817672" cy="1459074"/>
          </a:xfrm>
        </p:spPr>
        <p:txBody>
          <a:bodyPr>
            <a:normAutofit/>
          </a:bodyPr>
          <a:lstStyle>
            <a:lvl1pPr>
              <a:defRPr sz="3000" baseline="0"/>
            </a:lvl1pPr>
          </a:lstStyle>
          <a:p>
            <a:r>
              <a:rPr lang="nb-NO"/>
              <a:t>Plass for tittel som</a:t>
            </a:r>
            <a:br>
              <a:rPr lang="nb-NO"/>
            </a:br>
            <a:r>
              <a:rPr lang="nb-NO"/>
              <a:t>fint kan gå over to</a:t>
            </a:r>
            <a:br>
              <a:rPr lang="nb-NO"/>
            </a:br>
            <a:r>
              <a:rPr lang="nb-NO"/>
              <a:t>linjer eller tre.</a:t>
            </a:r>
            <a:endParaRPr lang="nn-NO"/>
          </a:p>
        </p:txBody>
      </p:sp>
      <p:sp>
        <p:nvSpPr>
          <p:cNvPr id="4" name="Undertittel 2"/>
          <p:cNvSpPr>
            <a:spLocks noGrp="1"/>
          </p:cNvSpPr>
          <p:nvPr>
            <p:ph type="subTitle" idx="1" hasCustomPrompt="1"/>
          </p:nvPr>
        </p:nvSpPr>
        <p:spPr>
          <a:xfrm>
            <a:off x="2987256" y="3447944"/>
            <a:ext cx="4785144" cy="505424"/>
          </a:xfrm>
        </p:spPr>
        <p:txBody>
          <a:bodyPr>
            <a:noAutofit/>
          </a:bodyPr>
          <a:lstStyle>
            <a:lvl1pPr marL="0" indent="0" algn="l">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Undertittel</a:t>
            </a:r>
            <a:endParaRPr lang="nn-NO"/>
          </a:p>
        </p:txBody>
      </p:sp>
      <p:sp>
        <p:nvSpPr>
          <p:cNvPr id="5" name="Plassholder for tekst 9"/>
          <p:cNvSpPr>
            <a:spLocks noGrp="1"/>
          </p:cNvSpPr>
          <p:nvPr>
            <p:ph type="body" sz="quarter" idx="10" hasCustomPrompt="1"/>
          </p:nvPr>
        </p:nvSpPr>
        <p:spPr>
          <a:xfrm>
            <a:off x="413232" y="1835150"/>
            <a:ext cx="2106470" cy="1460500"/>
          </a:xfrm>
        </p:spPr>
        <p:txBody>
          <a:bodyPr>
            <a:normAutofit/>
          </a:bodyPr>
          <a:lstStyle>
            <a:lvl1pPr marL="0" indent="0">
              <a:spcBef>
                <a:spcPts val="0"/>
              </a:spcBef>
              <a:defRPr sz="1800" baseline="0">
                <a:solidFill>
                  <a:schemeClr val="bg1"/>
                </a:solidFill>
              </a:defRPr>
            </a:lvl1pPr>
          </a:lstStyle>
          <a:p>
            <a:pPr lvl="0"/>
            <a:r>
              <a:rPr lang="nn-NO"/>
              <a:t>Her kan du skrive inn navn på foredragsholder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778118" y="1600201"/>
            <a:ext cx="3717682" cy="42940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1"/>
            <a:ext cx="3785879" cy="42940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iform 8"/>
          <p:cNvSpPr/>
          <p:nvPr/>
        </p:nvSpPr>
        <p:spPr>
          <a:xfrm>
            <a:off x="8527143" y="-9071"/>
            <a:ext cx="635000" cy="6876142"/>
          </a:xfrm>
          <a:custGeom>
            <a:avLst/>
            <a:gdLst>
              <a:gd name="connsiteX0" fmla="*/ 480786 w 635000"/>
              <a:gd name="connsiteY0" fmla="*/ 9071 h 6876142"/>
              <a:gd name="connsiteX1" fmla="*/ 0 w 635000"/>
              <a:gd name="connsiteY1" fmla="*/ 6867071 h 6876142"/>
              <a:gd name="connsiteX2" fmla="*/ 625928 w 635000"/>
              <a:gd name="connsiteY2" fmla="*/ 6876142 h 6876142"/>
              <a:gd name="connsiteX3" fmla="*/ 635000 w 635000"/>
              <a:gd name="connsiteY3" fmla="*/ 0 h 6876142"/>
              <a:gd name="connsiteX4" fmla="*/ 480786 w 635000"/>
              <a:gd name="connsiteY4" fmla="*/ 9071 h 687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6876142">
                <a:moveTo>
                  <a:pt x="480786" y="9071"/>
                </a:moveTo>
                <a:lnTo>
                  <a:pt x="0" y="6867071"/>
                </a:lnTo>
                <a:lnTo>
                  <a:pt x="625928" y="6876142"/>
                </a:lnTo>
                <a:lnTo>
                  <a:pt x="635000" y="0"/>
                </a:lnTo>
                <a:lnTo>
                  <a:pt x="480786" y="9071"/>
                </a:lnTo>
                <a:close/>
              </a:path>
            </a:pathLst>
          </a:custGeom>
          <a:solidFill>
            <a:srgbClr val="005F2D"/>
          </a:solidFill>
          <a:ln>
            <a:solidFill>
              <a:srgbClr val="005F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10" name="Friform 9"/>
          <p:cNvSpPr/>
          <p:nvPr/>
        </p:nvSpPr>
        <p:spPr>
          <a:xfrm flipH="1" flipV="1">
            <a:off x="0" y="-9198"/>
            <a:ext cx="635000" cy="6876142"/>
          </a:xfrm>
          <a:custGeom>
            <a:avLst/>
            <a:gdLst>
              <a:gd name="connsiteX0" fmla="*/ 480786 w 635000"/>
              <a:gd name="connsiteY0" fmla="*/ 9071 h 6876142"/>
              <a:gd name="connsiteX1" fmla="*/ 0 w 635000"/>
              <a:gd name="connsiteY1" fmla="*/ 6867071 h 6876142"/>
              <a:gd name="connsiteX2" fmla="*/ 625928 w 635000"/>
              <a:gd name="connsiteY2" fmla="*/ 6876142 h 6876142"/>
              <a:gd name="connsiteX3" fmla="*/ 635000 w 635000"/>
              <a:gd name="connsiteY3" fmla="*/ 0 h 6876142"/>
              <a:gd name="connsiteX4" fmla="*/ 480786 w 635000"/>
              <a:gd name="connsiteY4" fmla="*/ 9071 h 687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6876142">
                <a:moveTo>
                  <a:pt x="480786" y="9071"/>
                </a:moveTo>
                <a:lnTo>
                  <a:pt x="0" y="6867071"/>
                </a:lnTo>
                <a:lnTo>
                  <a:pt x="625928" y="6876142"/>
                </a:lnTo>
                <a:lnTo>
                  <a:pt x="635000" y="0"/>
                </a:lnTo>
                <a:lnTo>
                  <a:pt x="480786" y="9071"/>
                </a:lnTo>
                <a:close/>
              </a:path>
            </a:pathLst>
          </a:custGeom>
          <a:solidFill>
            <a:srgbClr val="005F2D"/>
          </a:solidFill>
          <a:ln>
            <a:solidFill>
              <a:srgbClr val="005F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778118" y="274638"/>
            <a:ext cx="7647018" cy="1143000"/>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p:cNvSpPr>
            <a:spLocks noGrp="1"/>
          </p:cNvSpPr>
          <p:nvPr>
            <p:ph type="body" idx="1"/>
          </p:nvPr>
        </p:nvSpPr>
        <p:spPr>
          <a:xfrm>
            <a:off x="778118" y="1600201"/>
            <a:ext cx="7647018" cy="424933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pic>
        <p:nvPicPr>
          <p:cNvPr id="14" name="Bilde 13" descr="KSBedriftAvfall.wmf"/>
          <p:cNvPicPr>
            <a:picLocks noChangeAspect="1"/>
          </p:cNvPicPr>
          <p:nvPr/>
        </p:nvPicPr>
        <p:blipFill>
          <a:blip r:embed="rId7"/>
          <a:stretch>
            <a:fillRect/>
          </a:stretch>
        </p:blipFill>
        <p:spPr>
          <a:xfrm>
            <a:off x="6495120" y="6116645"/>
            <a:ext cx="1868714" cy="2314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4" r:id="rId5"/>
  </p:sldLayoutIdLst>
  <p:txStyles>
    <p:titleStyle>
      <a:lvl1pPr algn="l" defTabSz="457200" rtl="0" eaLnBrk="1" latinLnBrk="0" hangingPunct="1">
        <a:spcBef>
          <a:spcPct val="0"/>
        </a:spcBef>
        <a:buNone/>
        <a:defRPr sz="2800" b="1" i="0" kern="1200">
          <a:solidFill>
            <a:srgbClr val="005F2D"/>
          </a:solidFill>
          <a:latin typeface="Book Antiqua"/>
          <a:ea typeface="+mj-ea"/>
          <a:cs typeface="Book Antiqua"/>
        </a:defRPr>
      </a:lvl1pPr>
    </p:titleStyle>
    <p:bodyStyle>
      <a:lvl1pPr marL="342900" indent="-342900" algn="l" defTabSz="457200" rtl="0" eaLnBrk="1" latinLnBrk="0" hangingPunct="1">
        <a:spcBef>
          <a:spcPct val="20000"/>
        </a:spcBef>
        <a:buFont typeface="Arial"/>
        <a:buNone/>
        <a:defRPr sz="2400" b="0" i="0" kern="1200">
          <a:solidFill>
            <a:srgbClr val="4C4D4F"/>
          </a:solidFill>
          <a:latin typeface="Arial Narrow Bold"/>
          <a:ea typeface="+mn-ea"/>
          <a:cs typeface="Arial Narrow Bold"/>
        </a:defRPr>
      </a:lvl1pPr>
      <a:lvl2pPr marL="742950" indent="-285750" algn="l" defTabSz="457200" rtl="0" eaLnBrk="1" latinLnBrk="0" hangingPunct="1">
        <a:spcBef>
          <a:spcPct val="20000"/>
        </a:spcBef>
        <a:buFont typeface="Arial"/>
        <a:buNone/>
        <a:defRPr sz="1800" b="0" i="0" kern="1200">
          <a:solidFill>
            <a:srgbClr val="4C4D4F"/>
          </a:solidFill>
          <a:latin typeface="Arial Narrow"/>
          <a:ea typeface="+mn-ea"/>
          <a:cs typeface="Arial Narrow"/>
        </a:defRPr>
      </a:lvl2pPr>
      <a:lvl3pPr marL="1143000" indent="-228600" algn="l" defTabSz="457200" rtl="0" eaLnBrk="1" latinLnBrk="0" hangingPunct="1">
        <a:spcBef>
          <a:spcPct val="20000"/>
        </a:spcBef>
        <a:buFont typeface="Arial"/>
        <a:buNone/>
        <a:defRPr sz="1800" b="0" i="0" kern="1200">
          <a:solidFill>
            <a:srgbClr val="4C4D4F"/>
          </a:solidFill>
          <a:latin typeface="Arial Narrow"/>
          <a:ea typeface="+mn-ea"/>
          <a:cs typeface="Arial Narrow"/>
        </a:defRPr>
      </a:lvl3pPr>
      <a:lvl4pPr marL="1600200" indent="-228600" algn="l" defTabSz="457200" rtl="0" eaLnBrk="1" latinLnBrk="0" hangingPunct="1">
        <a:spcBef>
          <a:spcPct val="20000"/>
        </a:spcBef>
        <a:buFont typeface="Arial"/>
        <a:buNone/>
        <a:defRPr sz="1800" b="0" i="0" kern="1200">
          <a:solidFill>
            <a:srgbClr val="4C4D4F"/>
          </a:solidFill>
          <a:latin typeface="Arial Narrow"/>
          <a:ea typeface="+mn-ea"/>
          <a:cs typeface="Arial Narrow"/>
        </a:defRPr>
      </a:lvl4pPr>
      <a:lvl5pPr marL="2057400" indent="-228600" algn="l" defTabSz="457200" rtl="0" eaLnBrk="1" latinLnBrk="0" hangingPunct="1">
        <a:spcBef>
          <a:spcPct val="20000"/>
        </a:spcBef>
        <a:buFont typeface="Arial"/>
        <a:buNone/>
        <a:defRPr sz="1800" b="0" i="0" kern="1200">
          <a:solidFill>
            <a:srgbClr val="4C4D4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369" y="1204827"/>
            <a:ext cx="7966475" cy="281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589659" y="4486543"/>
            <a:ext cx="7578789" cy="1261884"/>
          </a:xfrm>
          <a:prstGeom prst="rect">
            <a:avLst/>
          </a:prstGeom>
          <a:noFill/>
        </p:spPr>
        <p:txBody>
          <a:bodyPr wrap="square" rtlCol="0">
            <a:spAutoFit/>
          </a:bodyPr>
          <a:lstStyle/>
          <a:p>
            <a:r>
              <a:rPr lang="nb-NO" sz="2000" b="1" dirty="0"/>
              <a:t>Ringvirkninger av </a:t>
            </a:r>
            <a:r>
              <a:rPr lang="nb-NO" sz="2000" b="1" dirty="0" smtClean="0"/>
              <a:t>kommunale avfallsbedrifter</a:t>
            </a:r>
          </a:p>
          <a:p>
            <a:r>
              <a:rPr lang="nb-NO" sz="2000" b="1" dirty="0" smtClean="0"/>
              <a:t>og fire </a:t>
            </a:r>
            <a:r>
              <a:rPr lang="nb-NO" sz="2000" b="1" dirty="0"/>
              <a:t>trender som kan påvirke utviklingen på mellomlang </a:t>
            </a:r>
            <a:r>
              <a:rPr lang="nb-NO" sz="2000" b="1" dirty="0" smtClean="0"/>
              <a:t>sikt</a:t>
            </a:r>
            <a:br>
              <a:rPr lang="nb-NO" sz="2000" b="1" dirty="0" smtClean="0"/>
            </a:br>
            <a:r>
              <a:rPr lang="nb-NO" sz="2000" b="1" dirty="0" smtClean="0"/>
              <a:t/>
            </a:r>
            <a:br>
              <a:rPr lang="nb-NO" sz="2000" b="1" dirty="0" smtClean="0"/>
            </a:br>
            <a:r>
              <a:rPr lang="nb-NO" sz="1600" i="1" dirty="0" smtClean="0"/>
              <a:t>Analyse ved </a:t>
            </a:r>
            <a:r>
              <a:rPr lang="nb-NO" sz="1600" i="1" dirty="0" err="1" smtClean="0"/>
              <a:t>Menon</a:t>
            </a:r>
            <a:r>
              <a:rPr lang="nb-NO" sz="1600" i="1" dirty="0" smtClean="0"/>
              <a:t> Business </a:t>
            </a:r>
            <a:r>
              <a:rPr lang="nb-NO" sz="1600" i="1" dirty="0" err="1" smtClean="0"/>
              <a:t>Economics</a:t>
            </a:r>
            <a:r>
              <a:rPr lang="nb-NO" sz="1600" i="1" dirty="0" smtClean="0"/>
              <a:t> for KS Bedrift</a:t>
            </a:r>
            <a:endParaRPr lang="nb-NO" sz="1600" i="1" dirty="0"/>
          </a:p>
        </p:txBody>
      </p:sp>
    </p:spTree>
    <p:extLst>
      <p:ext uri="{BB962C8B-B14F-4D97-AF65-F5344CB8AC3E}">
        <p14:creationId xmlns:p14="http://schemas.microsoft.com/office/powerpoint/2010/main" val="62239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341447" y="2072149"/>
            <a:ext cx="7647018" cy="4249336"/>
          </a:xfrm>
        </p:spPr>
        <p:txBody>
          <a:bodyPr>
            <a:normAutofit/>
          </a:bodyPr>
          <a:lstStyle/>
          <a:p>
            <a:r>
              <a:rPr lang="nb-NO" sz="6600" dirty="0" smtClean="0"/>
              <a:t>Scenarier</a:t>
            </a:r>
            <a:endParaRPr lang="nb-NO" sz="6600" dirty="0"/>
          </a:p>
        </p:txBody>
      </p:sp>
    </p:spTree>
    <p:extLst>
      <p:ext uri="{BB962C8B-B14F-4D97-AF65-F5344CB8AC3E}">
        <p14:creationId xmlns:p14="http://schemas.microsoft.com/office/powerpoint/2010/main" val="419207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Utfordring:</a:t>
            </a:r>
            <a:br>
              <a:rPr lang="nb-NO" dirty="0" smtClean="0"/>
            </a:br>
            <a:r>
              <a:rPr lang="nb-NO" dirty="0" smtClean="0"/>
              <a:t>Reduksjon </a:t>
            </a:r>
            <a:r>
              <a:rPr lang="nb-NO" dirty="0"/>
              <a:t>i klimagassutslipp er den største og viktigste utfordringen i vår tid</a:t>
            </a:r>
          </a:p>
        </p:txBody>
      </p:sp>
      <p:sp>
        <p:nvSpPr>
          <p:cNvPr id="3" name="Plassholder for innhold 2"/>
          <p:cNvSpPr>
            <a:spLocks noGrp="1"/>
          </p:cNvSpPr>
          <p:nvPr>
            <p:ph idx="1"/>
          </p:nvPr>
        </p:nvSpPr>
        <p:spPr>
          <a:xfrm>
            <a:off x="856776" y="1885337"/>
            <a:ext cx="7647018" cy="4249336"/>
          </a:xfrm>
        </p:spPr>
        <p:txBody>
          <a:bodyPr>
            <a:normAutofit fontScale="92500" lnSpcReduction="20000"/>
          </a:bodyPr>
          <a:lstStyle/>
          <a:p>
            <a:r>
              <a:rPr lang="nb-NO" dirty="0"/>
              <a:t>For at utslippene på globalt nivå skal reduseres, må bedrifter og konsumenter redusere sine utslipp</a:t>
            </a:r>
          </a:p>
          <a:p>
            <a:endParaRPr lang="nb-NO" dirty="0"/>
          </a:p>
          <a:p>
            <a:r>
              <a:rPr lang="nb-NO" dirty="0"/>
              <a:t>KS Bedrifts medlemmer er viktige bidrags­ytere i dette arbeidet og tar et ansvar på vegne av storsamfunnet</a:t>
            </a:r>
          </a:p>
          <a:p>
            <a:endParaRPr lang="nb-NO" dirty="0"/>
          </a:p>
          <a:p>
            <a:r>
              <a:rPr lang="nb-NO" dirty="0"/>
              <a:t>Mulighetsrommet for bedriftenes fremtidsutvikling påvirkes av internasjonale trender og utviklingstrekk i samfunnet generelt </a:t>
            </a:r>
          </a:p>
          <a:p>
            <a:endParaRPr lang="nb-NO" dirty="0"/>
          </a:p>
          <a:p>
            <a:r>
              <a:rPr lang="nb-NO" dirty="0"/>
              <a:t>Hvilke trender som slår til vil kunne påvirke de kommunale bedriftenes muligheter for å bidra på veien mot lavutslippssamfunnet</a:t>
            </a:r>
          </a:p>
          <a:p>
            <a:endParaRPr lang="nb-NO" dirty="0"/>
          </a:p>
        </p:txBody>
      </p:sp>
    </p:spTree>
    <p:extLst>
      <p:ext uri="{BB962C8B-B14F-4D97-AF65-F5344CB8AC3E}">
        <p14:creationId xmlns:p14="http://schemas.microsoft.com/office/powerpoint/2010/main" val="193947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Premiss</a:t>
            </a:r>
            <a:endParaRPr lang="nb-NO" dirty="0"/>
          </a:p>
        </p:txBody>
      </p:sp>
      <p:sp>
        <p:nvSpPr>
          <p:cNvPr id="3" name="Plassholder for innhold 2"/>
          <p:cNvSpPr>
            <a:spLocks noGrp="1"/>
          </p:cNvSpPr>
          <p:nvPr>
            <p:ph idx="1"/>
          </p:nvPr>
        </p:nvSpPr>
        <p:spPr/>
        <p:txBody>
          <a:bodyPr/>
          <a:lstStyle/>
          <a:p>
            <a:r>
              <a:rPr lang="nb-NO" dirty="0" smtClean="0"/>
              <a:t/>
            </a:r>
            <a:br>
              <a:rPr lang="nb-NO" dirty="0" smtClean="0"/>
            </a:br>
            <a:r>
              <a:rPr lang="nb-NO" dirty="0" smtClean="0"/>
              <a:t/>
            </a:r>
            <a:br>
              <a:rPr lang="nb-NO" dirty="0" smtClean="0"/>
            </a:br>
            <a:r>
              <a:rPr lang="nb-NO" sz="3600" dirty="0" smtClean="0"/>
              <a:t>Fremtidens </a:t>
            </a:r>
            <a:r>
              <a:rPr lang="nb-NO" sz="3600" dirty="0"/>
              <a:t>avfallssektor formes av tilgangen på ressurser og salgsverdien på avfallet </a:t>
            </a:r>
          </a:p>
          <a:p>
            <a:endParaRPr lang="nb-NO" dirty="0"/>
          </a:p>
        </p:txBody>
      </p:sp>
    </p:spTree>
    <p:extLst>
      <p:ext uri="{BB962C8B-B14F-4D97-AF65-F5344CB8AC3E}">
        <p14:creationId xmlns:p14="http://schemas.microsoft.com/office/powerpoint/2010/main" val="308085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To usikre drivere som danner utgangspunktet for scenariene</a:t>
            </a:r>
          </a:p>
        </p:txBody>
      </p:sp>
      <p:pic>
        <p:nvPicPr>
          <p:cNvPr id="5" name="Plassholder for innhold 7">
            <a:extLst>
              <a:ext uri="{FF2B5EF4-FFF2-40B4-BE49-F238E27FC236}">
                <a16:creationId xmlns="" xmlns:a16="http://schemas.microsoft.com/office/drawing/2014/main" id="{C4B48D5A-3508-4047-A4B0-EA2CB75F92CC}"/>
              </a:ext>
            </a:extLst>
          </p:cNvPr>
          <p:cNvPicPr>
            <a:picLocks noGrp="1"/>
          </p:cNvPicPr>
          <p:nvPr>
            <p:ph sz="quarter" idx="4294967295"/>
          </p:nvPr>
        </p:nvPicPr>
        <p:blipFill rotWithShape="1">
          <a:blip r:embed="rId3">
            <a:extLst>
              <a:ext uri="{28A0092B-C50C-407E-A947-70E740481C1C}">
                <a14:useLocalDpi xmlns:a14="http://schemas.microsoft.com/office/drawing/2010/main" val="0"/>
              </a:ext>
            </a:extLst>
          </a:blip>
          <a:srcRect r="20856" b="20098"/>
          <a:stretch/>
        </p:blipFill>
        <p:spPr bwMode="auto">
          <a:xfrm>
            <a:off x="4375390" y="1205733"/>
            <a:ext cx="4232475" cy="3114260"/>
          </a:xfrm>
          <a:prstGeom prst="rect">
            <a:avLst/>
          </a:prstGeom>
          <a:noFill/>
          <a:ln>
            <a:noFill/>
          </a:ln>
          <a:extLst>
            <a:ext uri="{53640926-AAD7-44D8-BBD7-CCE9431645EC}">
              <a14:shadowObscured xmlns:a14="http://schemas.microsoft.com/office/drawing/2010/main"/>
            </a:ext>
          </a:extLst>
        </p:spPr>
      </p:pic>
      <p:sp>
        <p:nvSpPr>
          <p:cNvPr id="6" name="Plassholder for innhold 2">
            <a:extLst>
              <a:ext uri="{FF2B5EF4-FFF2-40B4-BE49-F238E27FC236}">
                <a16:creationId xmlns="" xmlns:a16="http://schemas.microsoft.com/office/drawing/2014/main" id="{E9A212A5-1B4B-4200-BC89-EE66D64F2512}"/>
              </a:ext>
            </a:extLst>
          </p:cNvPr>
          <p:cNvSpPr txBox="1">
            <a:spLocks/>
          </p:cNvSpPr>
          <p:nvPr/>
        </p:nvSpPr>
        <p:spPr>
          <a:xfrm>
            <a:off x="501446" y="2772694"/>
            <a:ext cx="4598571" cy="3932903"/>
          </a:xfrm>
          <a:prstGeom prst="rect">
            <a:avLst/>
          </a:prstGeom>
        </p:spPr>
        <p:txBody>
          <a:bodyPr vert="horz" lIns="0" tIns="0" rIns="0" bIns="0" rtlCol="0">
            <a:normAutofit/>
          </a:bodyPr>
          <a:lstStyle>
            <a:lvl1pPr marL="180975" indent="-180975" algn="l" defTabSz="685800" rtl="0" eaLnBrk="1" latinLnBrk="0" hangingPunct="1">
              <a:lnSpc>
                <a:spcPct val="90000"/>
              </a:lnSpc>
              <a:spcBef>
                <a:spcPts val="500"/>
              </a:spcBef>
              <a:buClr>
                <a:schemeClr val="accent2"/>
              </a:buClr>
              <a:buFont typeface="Arial" charset="0"/>
              <a:buChar char="•"/>
              <a:tabLst/>
              <a:defRPr sz="1800" b="0" i="0" kern="1200" baseline="0">
                <a:solidFill>
                  <a:schemeClr val="tx1">
                    <a:lumMod val="65000"/>
                    <a:lumOff val="35000"/>
                  </a:schemeClr>
                </a:solidFill>
                <a:latin typeface="Calibri" charset="0"/>
                <a:ea typeface="Calibri" charset="0"/>
                <a:cs typeface="Calibri" charset="0"/>
              </a:defRPr>
            </a:lvl1pPr>
            <a:lvl2pPr marL="311150" indent="-130175" algn="l" defTabSz="685800" rtl="0" eaLnBrk="1" latinLnBrk="0" hangingPunct="1">
              <a:lnSpc>
                <a:spcPct val="90000"/>
              </a:lnSpc>
              <a:spcBef>
                <a:spcPts val="300"/>
              </a:spcBef>
              <a:buClrTx/>
              <a:buSzPct val="100000"/>
              <a:buFont typeface=".AppleSystemUIFont" charset="-120"/>
              <a:buChar char="‑"/>
              <a:tabLst/>
              <a:defRPr sz="1500" b="0" i="0" kern="1200">
                <a:solidFill>
                  <a:schemeClr val="tx1">
                    <a:lumMod val="65000"/>
                    <a:lumOff val="35000"/>
                  </a:schemeClr>
                </a:solidFill>
                <a:latin typeface="Calibri" charset="0"/>
                <a:ea typeface="Calibri" charset="0"/>
                <a:cs typeface="Calibri" charset="0"/>
              </a:defRPr>
            </a:lvl2pPr>
            <a:lvl3pPr marL="447675" indent="-136525" algn="l" defTabSz="685800" rtl="0" eaLnBrk="1" latinLnBrk="0" hangingPunct="1">
              <a:lnSpc>
                <a:spcPct val="90000"/>
              </a:lnSpc>
              <a:spcBef>
                <a:spcPts val="300"/>
              </a:spcBef>
              <a:buFont typeface=".AppleSystemUIFont" charset="-120"/>
              <a:buChar char="‑"/>
              <a:tabLst/>
              <a:defRPr sz="1300" b="0" i="1" kern="1200">
                <a:solidFill>
                  <a:schemeClr val="tx1">
                    <a:lumMod val="65000"/>
                    <a:lumOff val="35000"/>
                  </a:schemeClr>
                </a:solidFill>
                <a:latin typeface="Calibri" charset="0"/>
                <a:ea typeface="Calibri" charset="0"/>
                <a:cs typeface="Calibri" charset="0"/>
              </a:defRPr>
            </a:lvl3pPr>
            <a:lvl4pPr marL="577850" indent="-130175" algn="l" defTabSz="685800" rtl="0" eaLnBrk="1" latinLnBrk="0" hangingPunct="1">
              <a:lnSpc>
                <a:spcPct val="90000"/>
              </a:lnSpc>
              <a:spcBef>
                <a:spcPts val="300"/>
              </a:spcBef>
              <a:buFont typeface=".AppleSystemUIFont" charset="-120"/>
              <a:buChar char="‑"/>
              <a:tabLst/>
              <a:defRPr sz="1100" b="0" i="0" kern="1200">
                <a:solidFill>
                  <a:schemeClr val="tx1">
                    <a:lumMod val="65000"/>
                    <a:lumOff val="35000"/>
                  </a:schemeClr>
                </a:solidFill>
                <a:latin typeface="Calibri" charset="0"/>
                <a:ea typeface="Calibri" charset="0"/>
                <a:cs typeface="Calibri" charset="0"/>
              </a:defRPr>
            </a:lvl4pPr>
            <a:lvl5pPr marL="6350" indent="0" algn="l" defTabSz="685800" rtl="0" eaLnBrk="1" latinLnBrk="0" hangingPunct="1">
              <a:lnSpc>
                <a:spcPct val="90000"/>
              </a:lnSpc>
              <a:spcBef>
                <a:spcPts val="1000"/>
              </a:spcBef>
              <a:buFont typeface=".AppleSystemUIFont" charset="-120"/>
              <a:buNone/>
              <a:tabLst/>
              <a:defRPr sz="900" b="0" i="0" kern="1200">
                <a:solidFill>
                  <a:schemeClr val="tx1">
                    <a:lumMod val="65000"/>
                    <a:lumOff val="35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975" lvl="1" indent="0">
              <a:buNone/>
            </a:pPr>
            <a:endParaRPr lang="nb-NO" sz="2000" dirty="0"/>
          </a:p>
          <a:p>
            <a:pPr marL="523875" lvl="1" indent="-342900">
              <a:buFont typeface="+mj-lt"/>
              <a:buAutoNum type="arabicPeriod"/>
            </a:pPr>
            <a:r>
              <a:rPr lang="nb-NO" sz="2000" b="1" dirty="0"/>
              <a:t>Råvaren</a:t>
            </a:r>
            <a:r>
              <a:rPr lang="nb-NO" sz="2000" dirty="0"/>
              <a:t>: Usikkerhet knyttet til mengden husholdningsavfall som vil finne veien i private avfallsdunker i fremtiden, dette være seg både mengden og antall fraksjoner </a:t>
            </a:r>
          </a:p>
          <a:p>
            <a:pPr marL="523875" lvl="1" indent="-342900">
              <a:buFont typeface="+mj-lt"/>
              <a:buAutoNum type="arabicPeriod"/>
            </a:pPr>
            <a:endParaRPr lang="nb-NO" sz="2000" dirty="0"/>
          </a:p>
          <a:p>
            <a:pPr marL="523875" lvl="1" indent="-342900">
              <a:buFont typeface="+mj-lt"/>
              <a:buAutoNum type="arabicPeriod"/>
            </a:pPr>
            <a:r>
              <a:rPr lang="nb-NO" sz="2000" b="1" dirty="0"/>
              <a:t>Regulering</a:t>
            </a:r>
            <a:r>
              <a:rPr lang="nb-NO" sz="2000" dirty="0"/>
              <a:t>: Usikkerhet knyttet til regulering av avfallssektoren, der man både kan tenke seg at sektoren blir politisk regulert eller avfallet i større grad kan selges fritt i markedet </a:t>
            </a:r>
          </a:p>
        </p:txBody>
      </p:sp>
    </p:spTree>
    <p:extLst>
      <p:ext uri="{BB962C8B-B14F-4D97-AF65-F5344CB8AC3E}">
        <p14:creationId xmlns:p14="http://schemas.microsoft.com/office/powerpoint/2010/main" val="334440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Big business: </a:t>
            </a:r>
            <a:r>
              <a:rPr lang="nb-NO" dirty="0" smtClean="0"/>
              <a:t>Historien </a:t>
            </a:r>
            <a:r>
              <a:rPr lang="nb-NO" dirty="0"/>
              <a:t>om kommunal avfallssektor som selger en attraktiv råvare i et  betalingsvillig marked </a:t>
            </a:r>
          </a:p>
        </p:txBody>
      </p:sp>
      <p:sp>
        <p:nvSpPr>
          <p:cNvPr id="3" name="Plassholder for innhold 2"/>
          <p:cNvSpPr>
            <a:spLocks noGrp="1"/>
          </p:cNvSpPr>
          <p:nvPr>
            <p:ph idx="1"/>
          </p:nvPr>
        </p:nvSpPr>
        <p:spPr>
          <a:xfrm>
            <a:off x="550606" y="1600200"/>
            <a:ext cx="7874530" cy="4643283"/>
          </a:xfrm>
        </p:spPr>
        <p:txBody>
          <a:bodyPr/>
          <a:lstStyle/>
          <a:p>
            <a:pPr marL="180975" lvl="0" indent="-180975" defTabSz="685800">
              <a:lnSpc>
                <a:spcPct val="90000"/>
              </a:lnSpc>
              <a:spcBef>
                <a:spcPts val="500"/>
              </a:spcBef>
              <a:buClr>
                <a:srgbClr val="D77F16"/>
              </a:buClr>
              <a:buFont typeface="Arial" charset="0"/>
              <a:buChar char="•"/>
            </a:pPr>
            <a:endParaRPr lang="nb-NO" sz="2000" b="1"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b="1" dirty="0">
                <a:solidFill>
                  <a:srgbClr val="000000">
                    <a:lumMod val="65000"/>
                    <a:lumOff val="35000"/>
                  </a:srgbClr>
                </a:solidFill>
                <a:latin typeface="Calibri" charset="0"/>
              </a:rPr>
              <a:t>Big Business</a:t>
            </a:r>
            <a:r>
              <a:rPr lang="nb-NO" sz="2000" dirty="0">
                <a:solidFill>
                  <a:srgbClr val="000000">
                    <a:lumMod val="65000"/>
                    <a:lumOff val="35000"/>
                  </a:srgbClr>
                </a:solidFill>
                <a:latin typeface="Calibri" charset="0"/>
              </a:rPr>
              <a:t> er en fortelling om en fremtid der den kommunale avfallssektoren forvalter innsamlet avfall og selger det i et betalingsvillig marked. Markedet for avfall er i sterk vekst og avfall får en stadig større verdi. </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Det har utviklet seg en ny industri som følge av deregulering av markedet der avfall er en viktig innsatsfaktor og salgsvare. Kampen om ressursene medfører at stadig flere aktører betaler godt og stadig flere fraksjoner utsorteres for salg. </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Den kommunale avfallssektoren er en attraktiv partner fordi den styrer tilgangen til en stadig voksende avfallsmengde med verdifullt husholdningsavfall. </a:t>
            </a:r>
          </a:p>
          <a:p>
            <a:pPr marL="180975" lvl="0" indent="-180975" defTabSz="685800">
              <a:lnSpc>
                <a:spcPct val="90000"/>
              </a:lnSpc>
              <a:spcBef>
                <a:spcPts val="500"/>
              </a:spcBef>
              <a:buClr>
                <a:srgbClr val="D77F16"/>
              </a:buClr>
              <a:buFont typeface="Arial" charset="0"/>
              <a:buChar char="•"/>
            </a:pPr>
            <a:endParaRPr lang="nb-NO" sz="1800" dirty="0">
              <a:solidFill>
                <a:srgbClr val="000000">
                  <a:lumMod val="65000"/>
                  <a:lumOff val="35000"/>
                </a:srgbClr>
              </a:solidFill>
              <a:latin typeface="Calibri" charset="0"/>
            </a:endParaRPr>
          </a:p>
          <a:p>
            <a:endParaRPr lang="nb-NO" dirty="0"/>
          </a:p>
        </p:txBody>
      </p:sp>
    </p:spTree>
    <p:extLst>
      <p:ext uri="{BB962C8B-B14F-4D97-AF65-F5344CB8AC3E}">
        <p14:creationId xmlns:p14="http://schemas.microsoft.com/office/powerpoint/2010/main" val="213554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I førersete for miljøet: </a:t>
            </a:r>
            <a:r>
              <a:rPr lang="nb-NO" dirty="0" smtClean="0"/>
              <a:t>Historien </a:t>
            </a:r>
            <a:r>
              <a:rPr lang="nb-NO" dirty="0"/>
              <a:t>om kommunal avfallssektor som har regien i håndtering av avfall og implementering av klimavennlig energi </a:t>
            </a:r>
          </a:p>
        </p:txBody>
      </p:sp>
      <p:sp>
        <p:nvSpPr>
          <p:cNvPr id="3" name="Plassholder for innhold 2"/>
          <p:cNvSpPr>
            <a:spLocks noGrp="1"/>
          </p:cNvSpPr>
          <p:nvPr>
            <p:ph idx="1"/>
          </p:nvPr>
        </p:nvSpPr>
        <p:spPr>
          <a:xfrm>
            <a:off x="728957" y="1492046"/>
            <a:ext cx="7647018" cy="4249336"/>
          </a:xfrm>
        </p:spPr>
        <p:txBody>
          <a:bodyPr>
            <a:noAutofit/>
          </a:bodyPr>
          <a:lstStyle/>
          <a:p>
            <a:pPr marL="180975" lvl="0" indent="-180975" defTabSz="685800">
              <a:lnSpc>
                <a:spcPct val="90000"/>
              </a:lnSpc>
              <a:spcBef>
                <a:spcPts val="500"/>
              </a:spcBef>
              <a:buClr>
                <a:srgbClr val="D77F16"/>
              </a:buClr>
              <a:buFont typeface="Arial" charset="0"/>
              <a:buChar char="•"/>
            </a:pPr>
            <a:endParaRPr lang="nb-NO" sz="2000" b="1"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b="1" dirty="0">
                <a:solidFill>
                  <a:srgbClr val="000000">
                    <a:lumMod val="65000"/>
                    <a:lumOff val="35000"/>
                  </a:srgbClr>
                </a:solidFill>
                <a:latin typeface="Calibri" charset="0"/>
              </a:rPr>
              <a:t>I førersete for miljøet</a:t>
            </a:r>
            <a:r>
              <a:rPr lang="nb-NO" sz="2000" dirty="0">
                <a:solidFill>
                  <a:srgbClr val="000000">
                    <a:lumMod val="65000"/>
                    <a:lumOff val="35000"/>
                  </a:srgbClr>
                </a:solidFill>
                <a:latin typeface="Calibri" charset="0"/>
              </a:rPr>
              <a:t> er en fortelling om hvordan kommunal avfallssektor har utviklet seg innenfor et stadig økende fokus på klimavennlig håndtering av husholdningsavfallet. </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De kommunale aktørene leverer svært gode resultater, både når det gjelder klimavennlighet og håndtering av større mengder avfall. Totalt sett har dette bidratt til at kommunale avfallsselskaper har utviklet et konkurransefortrinn som økes gjennom politisk styring og vilje. </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Kommunale avfallssektoren har regien i norsk avfallspolitikk og styrer utviklingen i håndtering av stadig flere fraksjoner</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Løsningene som implementeres er klimavennlige og kommunal avfallssektor er i førersetet for innovative offentlige anskaffelser </a:t>
            </a:r>
          </a:p>
          <a:p>
            <a:endParaRPr lang="nb-NO" sz="2000" dirty="0"/>
          </a:p>
        </p:txBody>
      </p:sp>
    </p:spTree>
    <p:extLst>
      <p:ext uri="{BB962C8B-B14F-4D97-AF65-F5344CB8AC3E}">
        <p14:creationId xmlns:p14="http://schemas.microsoft.com/office/powerpoint/2010/main" val="389916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7615" y="166484"/>
            <a:ext cx="7647018" cy="1143000"/>
          </a:xfrm>
        </p:spPr>
        <p:txBody>
          <a:bodyPr>
            <a:normAutofit fontScale="90000"/>
          </a:bodyPr>
          <a:lstStyle/>
          <a:p>
            <a:r>
              <a:rPr lang="nb-NO" dirty="0"/>
              <a:t>Siste bordsetning: </a:t>
            </a:r>
            <a:r>
              <a:rPr lang="nb-NO" dirty="0" smtClean="0"/>
              <a:t>Historien </a:t>
            </a:r>
            <a:r>
              <a:rPr lang="nb-NO" dirty="0"/>
              <a:t>om kommunal avfallssektor i konkurranse med private leverandører om avfallet </a:t>
            </a:r>
          </a:p>
        </p:txBody>
      </p:sp>
      <p:sp>
        <p:nvSpPr>
          <p:cNvPr id="3" name="Plassholder for innhold 2"/>
          <p:cNvSpPr>
            <a:spLocks noGrp="1"/>
          </p:cNvSpPr>
          <p:nvPr>
            <p:ph idx="1"/>
          </p:nvPr>
        </p:nvSpPr>
        <p:spPr>
          <a:xfrm>
            <a:off x="787950" y="1413388"/>
            <a:ext cx="7647018" cy="4249336"/>
          </a:xfrm>
        </p:spPr>
        <p:txBody>
          <a:bodyPr>
            <a:noAutofit/>
          </a:bodyPr>
          <a:lstStyle/>
          <a:p>
            <a:pPr marL="180975" lvl="0" indent="-180975" defTabSz="685800">
              <a:lnSpc>
                <a:spcPct val="90000"/>
              </a:lnSpc>
              <a:spcBef>
                <a:spcPts val="500"/>
              </a:spcBef>
              <a:buClr>
                <a:srgbClr val="D77F16"/>
              </a:buClr>
              <a:buFont typeface="Arial" charset="0"/>
              <a:buChar char="•"/>
            </a:pPr>
            <a:r>
              <a:rPr lang="nb-NO" sz="2000" b="1" dirty="0">
                <a:solidFill>
                  <a:srgbClr val="000000">
                    <a:lumMod val="65000"/>
                    <a:lumOff val="35000"/>
                  </a:srgbClr>
                </a:solidFill>
                <a:latin typeface="Calibri" charset="0"/>
              </a:rPr>
              <a:t>Siste bordsetning</a:t>
            </a:r>
            <a:r>
              <a:rPr lang="nb-NO" sz="2000" dirty="0">
                <a:solidFill>
                  <a:srgbClr val="000000">
                    <a:lumMod val="65000"/>
                    <a:lumOff val="35000"/>
                  </a:srgbClr>
                </a:solidFill>
                <a:latin typeface="Calibri" charset="0"/>
              </a:rPr>
              <a:t> er en fortelling om en framtid der kommunal avfallssektor er minimert og tar hånd om et begrenset antall fraksjoner som i tillegg har liten verdi. Markedet for avfall er sluppet fri og den kommunale avfallssektoren står som sistemann i rekken til å hente og selge avfall. </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Private aktører har spesialisert seg på avfall av verdi og henter dette direkte hos kunden eller etablerte innsamlingspunkter. Dette gir utfordringer i finansieringen av nye investeringer i avfallssektoren; det er blant annet ikke rom til å prioritere større investeringer i klimavennlig teknologi. </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Selv om selvkostprinsippet fremdeles gjelder, medfører bortfall av tidligere salgsinntekter av avfall til at økonomien i selskapene settes under press. Særlig i byene har kommunale avfalls­selskaper liten innvirkning på husholdningsavfallet og håndteringen av dette. Det løses av private. </a:t>
            </a:r>
          </a:p>
          <a:p>
            <a:endParaRPr lang="nb-NO" sz="2000" dirty="0"/>
          </a:p>
        </p:txBody>
      </p:sp>
    </p:spTree>
    <p:extLst>
      <p:ext uri="{BB962C8B-B14F-4D97-AF65-F5344CB8AC3E}">
        <p14:creationId xmlns:p14="http://schemas.microsoft.com/office/powerpoint/2010/main" val="162077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8118" y="343464"/>
            <a:ext cx="7647018" cy="1143000"/>
          </a:xfrm>
        </p:spPr>
        <p:txBody>
          <a:bodyPr>
            <a:normAutofit fontScale="90000"/>
          </a:bodyPr>
          <a:lstStyle/>
          <a:p>
            <a:r>
              <a:rPr lang="nb-NO" dirty="0"/>
              <a:t>Oppdrag mottatt: </a:t>
            </a:r>
            <a:r>
              <a:rPr lang="nb-NO" dirty="0" smtClean="0"/>
              <a:t>Historien </a:t>
            </a:r>
            <a:r>
              <a:rPr lang="nb-NO" dirty="0"/>
              <a:t>om kommunal avfallssektor som møter en fremtid der avfallet ikke eksisterer</a:t>
            </a:r>
          </a:p>
        </p:txBody>
      </p:sp>
      <p:sp>
        <p:nvSpPr>
          <p:cNvPr id="3" name="Plassholder for innhold 2"/>
          <p:cNvSpPr>
            <a:spLocks noGrp="1"/>
          </p:cNvSpPr>
          <p:nvPr>
            <p:ph idx="1"/>
          </p:nvPr>
        </p:nvSpPr>
        <p:spPr>
          <a:xfrm>
            <a:off x="778118" y="1728021"/>
            <a:ext cx="7647018" cy="4249336"/>
          </a:xfrm>
        </p:spPr>
        <p:txBody>
          <a:bodyPr>
            <a:normAutofit/>
          </a:bodyPr>
          <a:lstStyle/>
          <a:p>
            <a:pPr marL="180975" lvl="0" indent="-180975" defTabSz="685800">
              <a:lnSpc>
                <a:spcPct val="90000"/>
              </a:lnSpc>
              <a:spcBef>
                <a:spcPts val="500"/>
              </a:spcBef>
              <a:buClr>
                <a:srgbClr val="D77F16"/>
              </a:buClr>
              <a:buFont typeface="Arial" charset="0"/>
              <a:buChar char="•"/>
            </a:pPr>
            <a:endParaRPr lang="nb-NO" sz="2000" b="1"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b="1" dirty="0">
                <a:solidFill>
                  <a:srgbClr val="000000">
                    <a:lumMod val="65000"/>
                    <a:lumOff val="35000"/>
                  </a:srgbClr>
                </a:solidFill>
                <a:latin typeface="Calibri" charset="0"/>
              </a:rPr>
              <a:t>Oppdrag mottatt</a:t>
            </a:r>
            <a:r>
              <a:rPr lang="nb-NO" sz="2000" dirty="0">
                <a:solidFill>
                  <a:srgbClr val="000000">
                    <a:lumMod val="65000"/>
                    <a:lumOff val="35000"/>
                  </a:srgbClr>
                </a:solidFill>
                <a:latin typeface="Calibri" charset="0"/>
              </a:rPr>
              <a:t> er en fortelling om en fremtid der utsorteringen av avfall har kommet så langt at kommunal avfallssektor i stor grad håndterer et smalt spekter fraksjoner</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Dette er en handling som er politisk styrt der produsentene i stadig større grad pålegges å organisere avhending av produserte produkter selv</a:t>
            </a:r>
          </a:p>
          <a:p>
            <a:pPr marL="180975" lvl="0" indent="-180975" defTabSz="685800">
              <a:lnSpc>
                <a:spcPct val="90000"/>
              </a:lnSpc>
              <a:spcBef>
                <a:spcPts val="500"/>
              </a:spcBef>
              <a:buClr>
                <a:srgbClr val="D77F16"/>
              </a:buClr>
              <a:buFont typeface="Arial" charset="0"/>
              <a:buChar char="•"/>
            </a:pPr>
            <a:endParaRPr lang="nb-NO" sz="2000" dirty="0">
              <a:solidFill>
                <a:srgbClr val="000000">
                  <a:lumMod val="65000"/>
                  <a:lumOff val="35000"/>
                </a:srgbClr>
              </a:solidFill>
              <a:latin typeface="Calibri" charset="0"/>
            </a:endParaRPr>
          </a:p>
          <a:p>
            <a:pPr marL="180975" lvl="0" indent="-180975" defTabSz="685800">
              <a:lnSpc>
                <a:spcPct val="90000"/>
              </a:lnSpc>
              <a:spcBef>
                <a:spcPts val="500"/>
              </a:spcBef>
              <a:buClr>
                <a:srgbClr val="D77F16"/>
              </a:buClr>
              <a:buFont typeface="Arial" charset="0"/>
              <a:buChar char="•"/>
            </a:pPr>
            <a:r>
              <a:rPr lang="nb-NO" sz="2000" dirty="0">
                <a:solidFill>
                  <a:srgbClr val="000000">
                    <a:lumMod val="65000"/>
                    <a:lumOff val="35000"/>
                  </a:srgbClr>
                </a:solidFill>
                <a:latin typeface="Calibri" charset="0"/>
              </a:rPr>
              <a:t>Som følge av dette er den kommunale avfallssektoren kraftig redusert, mye grunnet at avfallsmengden den tar hånd om stadig blir mindre i omfang</a:t>
            </a:r>
          </a:p>
          <a:p>
            <a:endParaRPr lang="nb-NO" sz="2000" dirty="0"/>
          </a:p>
        </p:txBody>
      </p:sp>
    </p:spTree>
    <p:extLst>
      <p:ext uri="{BB962C8B-B14F-4D97-AF65-F5344CB8AC3E}">
        <p14:creationId xmlns:p14="http://schemas.microsoft.com/office/powerpoint/2010/main" val="144247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8789" y="728605"/>
            <a:ext cx="7647018" cy="1143000"/>
          </a:xfrm>
        </p:spPr>
        <p:txBody>
          <a:bodyPr>
            <a:normAutofit fontScale="90000"/>
          </a:bodyPr>
          <a:lstStyle/>
          <a:p>
            <a:r>
              <a:rPr lang="nb-NO" dirty="0"/>
              <a:t>I 2015 bidro medlemsbedriftene til KS Bedrift avfall til </a:t>
            </a:r>
            <a:br>
              <a:rPr lang="nb-NO" dirty="0"/>
            </a:br>
            <a:endParaRPr lang="nb-NO" dirty="0"/>
          </a:p>
        </p:txBody>
      </p:sp>
      <p:sp>
        <p:nvSpPr>
          <p:cNvPr id="3" name="Plassholder for innhold 2"/>
          <p:cNvSpPr>
            <a:spLocks noGrp="1"/>
          </p:cNvSpPr>
          <p:nvPr>
            <p:ph idx="1"/>
          </p:nvPr>
        </p:nvSpPr>
        <p:spPr/>
        <p:txBody>
          <a:bodyPr/>
          <a:lstStyle/>
          <a:p>
            <a:endParaRPr lang="nb-NO" dirty="0"/>
          </a:p>
          <a:p>
            <a:r>
              <a:rPr lang="nb-NO" dirty="0" smtClean="0"/>
              <a:t>- 6 </a:t>
            </a:r>
            <a:r>
              <a:rPr lang="nb-NO" dirty="0"/>
              <a:t>430 arbeidsplasser </a:t>
            </a:r>
          </a:p>
          <a:p>
            <a:endParaRPr lang="nb-NO" dirty="0"/>
          </a:p>
          <a:p>
            <a:endParaRPr lang="nb-NO" dirty="0"/>
          </a:p>
          <a:p>
            <a:r>
              <a:rPr lang="nb-NO" dirty="0" smtClean="0"/>
              <a:t>- 6,2 </a:t>
            </a:r>
            <a:r>
              <a:rPr lang="nb-NO" dirty="0"/>
              <a:t>milliarder kroner i verdiskaping </a:t>
            </a:r>
          </a:p>
          <a:p>
            <a:endParaRPr lang="nb-NO" dirty="0"/>
          </a:p>
          <a:p>
            <a:endParaRPr lang="nb-NO" dirty="0"/>
          </a:p>
          <a:p>
            <a:r>
              <a:rPr lang="nb-NO" dirty="0" smtClean="0"/>
              <a:t>- 2,5 </a:t>
            </a:r>
            <a:r>
              <a:rPr lang="nb-NO" dirty="0"/>
              <a:t>milliarder kroner i skatteinntekter </a:t>
            </a:r>
          </a:p>
          <a:p>
            <a:endParaRPr lang="nb-NO" dirty="0"/>
          </a:p>
        </p:txBody>
      </p:sp>
      <p:sp>
        <p:nvSpPr>
          <p:cNvPr id="4" name="Tittel 1"/>
          <p:cNvSpPr txBox="1">
            <a:spLocks/>
          </p:cNvSpPr>
          <p:nvPr/>
        </p:nvSpPr>
        <p:spPr>
          <a:xfrm>
            <a:off x="925117" y="1871605"/>
            <a:ext cx="8218883" cy="61277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005F2D"/>
                </a:solidFill>
                <a:latin typeface="Book Antiqua"/>
                <a:ea typeface="+mj-ea"/>
                <a:cs typeface="Book Antiqua"/>
              </a:defRPr>
            </a:lvl1pPr>
          </a:lstStyle>
          <a:p>
            <a:endParaRPr lang="nb-NO" dirty="0"/>
          </a:p>
        </p:txBody>
      </p:sp>
    </p:spTree>
    <p:extLst>
      <p:ext uri="{BB962C8B-B14F-4D97-AF65-F5344CB8AC3E}">
        <p14:creationId xmlns:p14="http://schemas.microsoft.com/office/powerpoint/2010/main" val="128699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Aktivitet i en bedrift har positive effekter for andre</a:t>
            </a:r>
          </a:p>
        </p:txBody>
      </p:sp>
      <p:sp>
        <p:nvSpPr>
          <p:cNvPr id="3" name="Plassholder for innhold 2"/>
          <p:cNvSpPr>
            <a:spLocks noGrp="1"/>
          </p:cNvSpPr>
          <p:nvPr>
            <p:ph idx="1"/>
          </p:nvPr>
        </p:nvSpPr>
        <p:spPr/>
        <p:txBody>
          <a:bodyPr/>
          <a:lstStyle/>
          <a:p>
            <a:endParaRPr lang="nb-NO" dirty="0"/>
          </a:p>
          <a:p>
            <a:r>
              <a:rPr lang="nb-NO" dirty="0"/>
              <a:t>Aktiviteten til medlemmene i KS Bedrift har betydning langt utover egen virksomhet</a:t>
            </a:r>
          </a:p>
          <a:p>
            <a:endParaRPr lang="nb-NO" dirty="0"/>
          </a:p>
          <a:p>
            <a:r>
              <a:rPr lang="nb-NO" dirty="0"/>
              <a:t>Avfallsselskapene muliggjør at aktivitet i samfunnet og i bedrifter kan foregå på en miljøvennlig måte</a:t>
            </a:r>
          </a:p>
          <a:p>
            <a:endParaRPr lang="nb-NO" dirty="0"/>
          </a:p>
          <a:p>
            <a:r>
              <a:rPr lang="nb-NO" dirty="0"/>
              <a:t>Ved siden av dette, bidrar bedriftene til sysselsetting, verdiskapning og skatteinntekter gjennom egne vare og tjenestekjøp </a:t>
            </a:r>
          </a:p>
          <a:p>
            <a:endParaRPr lang="nb-NO" dirty="0"/>
          </a:p>
        </p:txBody>
      </p:sp>
    </p:spTree>
    <p:extLst>
      <p:ext uri="{BB962C8B-B14F-4D97-AF65-F5344CB8AC3E}">
        <p14:creationId xmlns:p14="http://schemas.microsoft.com/office/powerpoint/2010/main" val="214499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38742" y="2020415"/>
            <a:ext cx="7647018" cy="4249336"/>
          </a:xfrm>
        </p:spPr>
        <p:txBody>
          <a:bodyPr/>
          <a:lstStyle/>
          <a:p>
            <a:r>
              <a:rPr lang="nb-NO" sz="6000" dirty="0"/>
              <a:t>Sysselsettingseffekter</a:t>
            </a:r>
          </a:p>
          <a:p>
            <a:endParaRPr lang="nb-NO" dirty="0"/>
          </a:p>
        </p:txBody>
      </p:sp>
    </p:spTree>
    <p:extLst>
      <p:ext uri="{BB962C8B-B14F-4D97-AF65-F5344CB8AC3E}">
        <p14:creationId xmlns:p14="http://schemas.microsoft.com/office/powerpoint/2010/main" val="64089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7950" y="117322"/>
            <a:ext cx="7647018" cy="1143000"/>
          </a:xfrm>
        </p:spPr>
        <p:txBody>
          <a:bodyPr/>
          <a:lstStyle/>
          <a:p>
            <a:r>
              <a:rPr lang="nb-NO" dirty="0"/>
              <a:t>6 430 arbeidsplasser </a:t>
            </a:r>
          </a:p>
        </p:txBody>
      </p:sp>
      <p:sp>
        <p:nvSpPr>
          <p:cNvPr id="3" name="Plassholder for innhold 2"/>
          <p:cNvSpPr>
            <a:spLocks noGrp="1"/>
          </p:cNvSpPr>
          <p:nvPr>
            <p:ph idx="1"/>
          </p:nvPr>
        </p:nvSpPr>
        <p:spPr>
          <a:xfrm>
            <a:off x="778119" y="1396181"/>
            <a:ext cx="3642814" cy="5161934"/>
          </a:xfrm>
        </p:spPr>
        <p:txBody>
          <a:bodyPr>
            <a:normAutofit/>
          </a:bodyPr>
          <a:lstStyle/>
          <a:p>
            <a:r>
              <a:rPr lang="nb-NO" sz="1800" dirty="0"/>
              <a:t>De kommunale avfallsselskapene legger grunnlag for en betydelig sysselsetting der de er tilstede</a:t>
            </a:r>
          </a:p>
          <a:p>
            <a:endParaRPr lang="nb-NO" sz="1800" dirty="0"/>
          </a:p>
          <a:p>
            <a:r>
              <a:rPr lang="nb-NO" sz="1800" dirty="0"/>
              <a:t>Nesten like store sysselsettingseffekter av den direkte aktiviteten, som vare- og tjenestekjøpene gir</a:t>
            </a:r>
          </a:p>
          <a:p>
            <a:endParaRPr lang="nb-NO" sz="1800" dirty="0"/>
          </a:p>
          <a:p>
            <a:r>
              <a:rPr lang="nb-NO" sz="1800" dirty="0"/>
              <a:t>De indirekte effektene av avfallsvirksomheten er størst i tjenesteytende fylker </a:t>
            </a:r>
          </a:p>
          <a:p>
            <a:endParaRPr lang="nb-NO"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932" y="1044729"/>
            <a:ext cx="4516591" cy="481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41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35434" y="1836175"/>
            <a:ext cx="7647018" cy="4249336"/>
          </a:xfrm>
        </p:spPr>
        <p:txBody>
          <a:bodyPr/>
          <a:lstStyle/>
          <a:p>
            <a:r>
              <a:rPr lang="nb-NO" sz="6000" dirty="0"/>
              <a:t>Verdiskapingseffekter</a:t>
            </a:r>
          </a:p>
          <a:p>
            <a:endParaRPr lang="nb-NO" dirty="0"/>
          </a:p>
        </p:txBody>
      </p:sp>
    </p:spTree>
    <p:extLst>
      <p:ext uri="{BB962C8B-B14F-4D97-AF65-F5344CB8AC3E}">
        <p14:creationId xmlns:p14="http://schemas.microsoft.com/office/powerpoint/2010/main" val="4088187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8118" y="107490"/>
            <a:ext cx="7647018" cy="1143000"/>
          </a:xfrm>
        </p:spPr>
        <p:txBody>
          <a:bodyPr/>
          <a:lstStyle/>
          <a:p>
            <a:r>
              <a:rPr lang="nb-NO" dirty="0"/>
              <a:t>6,2 milliarder i verdiskaping </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8740" y="3784936"/>
            <a:ext cx="4426417" cy="365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innhold 11"/>
          <p:cNvSpPr txBox="1">
            <a:spLocks/>
          </p:cNvSpPr>
          <p:nvPr/>
        </p:nvSpPr>
        <p:spPr>
          <a:xfrm>
            <a:off x="654508" y="983226"/>
            <a:ext cx="7535763" cy="3156155"/>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None/>
              <a:defRPr sz="2400" b="0" i="0" kern="1200">
                <a:solidFill>
                  <a:srgbClr val="4C4D4F"/>
                </a:solidFill>
                <a:latin typeface="Arial Narrow Bold"/>
                <a:ea typeface="+mn-ea"/>
                <a:cs typeface="Arial Narrow Bold"/>
              </a:defRPr>
            </a:lvl1pPr>
            <a:lvl2pPr marL="742950" indent="-285750" algn="l" defTabSz="457200" rtl="0" eaLnBrk="1" latinLnBrk="0" hangingPunct="1">
              <a:spcBef>
                <a:spcPct val="20000"/>
              </a:spcBef>
              <a:buFont typeface="Arial"/>
              <a:buNone/>
              <a:defRPr sz="1800" b="0" i="0" kern="1200">
                <a:solidFill>
                  <a:srgbClr val="4C4D4F"/>
                </a:solidFill>
                <a:latin typeface="Arial Narrow"/>
                <a:ea typeface="+mn-ea"/>
                <a:cs typeface="Arial Narrow"/>
              </a:defRPr>
            </a:lvl2pPr>
            <a:lvl3pPr marL="1143000" indent="-228600" algn="l" defTabSz="457200" rtl="0" eaLnBrk="1" latinLnBrk="0" hangingPunct="1">
              <a:spcBef>
                <a:spcPct val="20000"/>
              </a:spcBef>
              <a:buFont typeface="Arial"/>
              <a:buNone/>
              <a:defRPr sz="1800" b="0" i="0" kern="1200">
                <a:solidFill>
                  <a:srgbClr val="4C4D4F"/>
                </a:solidFill>
                <a:latin typeface="Arial Narrow"/>
                <a:ea typeface="+mn-ea"/>
                <a:cs typeface="Arial Narrow"/>
              </a:defRPr>
            </a:lvl3pPr>
            <a:lvl4pPr marL="1600200" indent="-228600" algn="l" defTabSz="457200" rtl="0" eaLnBrk="1" latinLnBrk="0" hangingPunct="1">
              <a:spcBef>
                <a:spcPct val="20000"/>
              </a:spcBef>
              <a:buFont typeface="Arial"/>
              <a:buNone/>
              <a:defRPr sz="1800" b="0" i="0" kern="1200">
                <a:solidFill>
                  <a:srgbClr val="4C4D4F"/>
                </a:solidFill>
                <a:latin typeface="Arial Narrow"/>
                <a:ea typeface="+mn-ea"/>
                <a:cs typeface="Arial Narrow"/>
              </a:defRPr>
            </a:lvl4pPr>
            <a:lvl5pPr marL="2057400" indent="-228600" algn="l" defTabSz="457200" rtl="0" eaLnBrk="1" latinLnBrk="0" hangingPunct="1">
              <a:spcBef>
                <a:spcPct val="20000"/>
              </a:spcBef>
              <a:buFont typeface="Arial"/>
              <a:buNone/>
              <a:defRPr sz="1800" b="0" i="0" kern="1200">
                <a:solidFill>
                  <a:srgbClr val="4C4D4F"/>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b="1" dirty="0" smtClean="0"/>
          </a:p>
          <a:p>
            <a:r>
              <a:rPr lang="nb-NO" b="1" dirty="0" smtClean="0"/>
              <a:t>3,2 </a:t>
            </a:r>
            <a:r>
              <a:rPr lang="nb-NO" dirty="0" smtClean="0"/>
              <a:t>milliarder i direkte verdiskaping i 2015 som følge av  	avfallsselskapene egen aktivitet</a:t>
            </a:r>
          </a:p>
          <a:p>
            <a:endParaRPr lang="nb-NO" dirty="0" smtClean="0"/>
          </a:p>
          <a:p>
            <a:r>
              <a:rPr lang="nb-NO" b="1" dirty="0" smtClean="0"/>
              <a:t>1,8 </a:t>
            </a:r>
            <a:r>
              <a:rPr lang="nb-NO" dirty="0" smtClean="0"/>
              <a:t>milliarder i verdiskaping som følge av 5  milliarder 	kroner i innkjøp av varer og tjenester </a:t>
            </a:r>
          </a:p>
          <a:p>
            <a:endParaRPr lang="nb-NO" dirty="0" smtClean="0"/>
          </a:p>
          <a:p>
            <a:r>
              <a:rPr lang="nb-NO" b="1" dirty="0" smtClean="0"/>
              <a:t>1,1</a:t>
            </a:r>
            <a:r>
              <a:rPr lang="nb-NO" dirty="0" smtClean="0"/>
              <a:t> milliarder kroner i verdiskaping som følge av vare og 	tjenestekjøp for 2,4 milliarder kroner hos leverandørene 	til avfallsselskapene</a:t>
            </a:r>
            <a:endParaRPr lang="nb-NO" dirty="0"/>
          </a:p>
        </p:txBody>
      </p:sp>
    </p:spTree>
    <p:extLst>
      <p:ext uri="{BB962C8B-B14F-4D97-AF65-F5344CB8AC3E}">
        <p14:creationId xmlns:p14="http://schemas.microsoft.com/office/powerpoint/2010/main" val="1223480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71409" y="1895169"/>
            <a:ext cx="7647018" cy="4249336"/>
          </a:xfrm>
        </p:spPr>
        <p:txBody>
          <a:bodyPr/>
          <a:lstStyle/>
          <a:p>
            <a:r>
              <a:rPr lang="nb-NO" sz="7200" dirty="0"/>
              <a:t>Skatteeffekter</a:t>
            </a:r>
          </a:p>
          <a:p>
            <a:endParaRPr lang="nb-NO" dirty="0"/>
          </a:p>
        </p:txBody>
      </p:sp>
    </p:spTree>
    <p:extLst>
      <p:ext uri="{BB962C8B-B14F-4D97-AF65-F5344CB8AC3E}">
        <p14:creationId xmlns:p14="http://schemas.microsoft.com/office/powerpoint/2010/main" val="1029422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8118" y="156651"/>
            <a:ext cx="7647018" cy="1143000"/>
          </a:xfrm>
        </p:spPr>
        <p:txBody>
          <a:bodyPr/>
          <a:lstStyle/>
          <a:p>
            <a:r>
              <a:rPr lang="nb-NO" dirty="0"/>
              <a:t>2,5 milliarder kroner i skatteeffekter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2068513"/>
            <a:ext cx="8626475"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53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SBedrift_Avfall">
  <a:themeElements>
    <a:clrScheme name="KS Bedrift fargepalett">
      <a:dk1>
        <a:sysClr val="windowText" lastClr="000000"/>
      </a:dk1>
      <a:lt1>
        <a:sysClr val="window" lastClr="FFFFFF"/>
      </a:lt1>
      <a:dk2>
        <a:srgbClr val="1F497D"/>
      </a:dk2>
      <a:lt2>
        <a:srgbClr val="EEECE1"/>
      </a:lt2>
      <a:accent1>
        <a:srgbClr val="002C6A"/>
      </a:accent1>
      <a:accent2>
        <a:srgbClr val="69B833"/>
      </a:accent2>
      <a:accent3>
        <a:srgbClr val="69005A"/>
      </a:accent3>
      <a:accent4>
        <a:srgbClr val="4C4D4F"/>
      </a:accent4>
      <a:accent5>
        <a:srgbClr val="0089BB"/>
      </a:accent5>
      <a:accent6>
        <a:srgbClr val="005F2D"/>
      </a:accent6>
      <a:hlink>
        <a:srgbClr val="00547F"/>
      </a:hlink>
      <a:folHlink>
        <a:srgbClr val="E169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KSBedrift_Avfall</Template>
  <TotalTime>1705</TotalTime>
  <Words>1070</Words>
  <Application>Microsoft Office PowerPoint</Application>
  <PresentationFormat>Skjermfremvisning (4:3)</PresentationFormat>
  <Paragraphs>112</Paragraphs>
  <Slides>17</Slides>
  <Notes>17</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KSBedrift_Avfall</vt:lpstr>
      <vt:lpstr>PowerPoint-presentasjon</vt:lpstr>
      <vt:lpstr>I 2015 bidro medlemsbedriftene til KS Bedrift avfall til  </vt:lpstr>
      <vt:lpstr>Aktivitet i en bedrift har positive effekter for andre</vt:lpstr>
      <vt:lpstr>PowerPoint-presentasjon</vt:lpstr>
      <vt:lpstr>6 430 arbeidsplasser </vt:lpstr>
      <vt:lpstr>PowerPoint-presentasjon</vt:lpstr>
      <vt:lpstr>6,2 milliarder i verdiskaping </vt:lpstr>
      <vt:lpstr>PowerPoint-presentasjon</vt:lpstr>
      <vt:lpstr>2,5 milliarder kroner i skatteeffekter</vt:lpstr>
      <vt:lpstr>PowerPoint-presentasjon</vt:lpstr>
      <vt:lpstr>Utfordring: Reduksjon i klimagassutslipp er den største og viktigste utfordringen i vår tid</vt:lpstr>
      <vt:lpstr>Premiss</vt:lpstr>
      <vt:lpstr>To usikre drivere som danner utgangspunktet for scenariene</vt:lpstr>
      <vt:lpstr>Big business: Historien om kommunal avfallssektor som selger en attraktiv råvare i et  betalingsvillig marked </vt:lpstr>
      <vt:lpstr>I førersete for miljøet: Historien om kommunal avfallssektor som har regien i håndtering av avfall og implementering av klimavennlig energi </vt:lpstr>
      <vt:lpstr>Siste bordsetning: Historien om kommunal avfallssektor i konkurranse med private leverandører om avfallet </vt:lpstr>
      <vt:lpstr>Oppdrag mottatt: Historien om kommunal avfallssektor som møter en fremtid der avfallet ikke eksisterer</vt:lpstr>
    </vt:vector>
  </TitlesOfParts>
  <Company>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Svein Kamfjord</dc:creator>
  <cp:lastModifiedBy>Nicolay Biørn-Lian</cp:lastModifiedBy>
  <cp:revision>7</cp:revision>
  <cp:lastPrinted>2017-06-27T11:00:45Z</cp:lastPrinted>
  <dcterms:created xsi:type="dcterms:W3CDTF">2017-06-27T08:01:52Z</dcterms:created>
  <dcterms:modified xsi:type="dcterms:W3CDTF">2017-06-30T08:06:21Z</dcterms:modified>
</cp:coreProperties>
</file>