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86" r:id="rId5"/>
    <p:sldId id="290" r:id="rId6"/>
    <p:sldId id="291" r:id="rId7"/>
    <p:sldId id="293" r:id="rId8"/>
    <p:sldId id="292" r:id="rId9"/>
    <p:sldId id="288" r:id="rId10"/>
    <p:sldId id="287" r:id="rId11"/>
    <p:sldId id="265" r:id="rId12"/>
    <p:sldId id="268" r:id="rId13"/>
    <p:sldId id="294" r:id="rId14"/>
    <p:sldId id="278" r:id="rId15"/>
    <p:sldId id="282" r:id="rId16"/>
  </p:sldIdLst>
  <p:sldSz cx="9144000" cy="6858000" type="screen4x3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2" autoAdjust="0"/>
    <p:restoredTop sz="84429" autoAdjust="0"/>
  </p:normalViewPr>
  <p:slideViewPr>
    <p:cSldViewPr>
      <p:cViewPr>
        <p:scale>
          <a:sx n="110" d="100"/>
          <a:sy n="110" d="100"/>
        </p:scale>
        <p:origin x="-79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AA998-590E-4430-AD50-1FA5917CFBA1}" type="datetimeFigureOut">
              <a:rPr lang="nb-NO" smtClean="0"/>
              <a:t>30.10.2015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606" y="4776789"/>
            <a:ext cx="5438464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1098" y="942975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6F69D-8F73-45C5-B424-1061117841C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0857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6F69D-8F73-45C5-B424-1061117841C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4226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6F69D-8F73-45C5-B424-1061117841C5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6148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6F69D-8F73-45C5-B424-1061117841C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3539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6F69D-8F73-45C5-B424-1061117841C5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4226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6F69D-8F73-45C5-B424-1061117841C5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5847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6F69D-8F73-45C5-B424-1061117841C5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5473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5C658-A2F6-47E8-8A44-8ED0856280DD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4625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352" y="1473201"/>
            <a:ext cx="7088605" cy="46566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36800" y="2349502"/>
            <a:ext cx="7088605" cy="3913187"/>
          </a:xfrm>
        </p:spPr>
        <p:txBody>
          <a:bodyPr/>
          <a:lstStyle>
            <a:lvl2pPr indent="-266400">
              <a:defRPr/>
            </a:lvl2pPr>
            <a:lvl3pPr marL="486000" indent="-216000">
              <a:buFont typeface="Lucida Grande"/>
              <a:buChar char="–"/>
              <a:defRPr/>
            </a:lvl3pPr>
            <a:lvl4pPr marL="702000" indent="-216000"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5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4000" y="1303201"/>
            <a:ext cx="3366432" cy="48621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0997" y="6264001"/>
            <a:ext cx="5905219" cy="365125"/>
          </a:xfrm>
          <a:prstGeom prst="rect">
            <a:avLst/>
          </a:prstGeom>
        </p:spPr>
        <p:txBody>
          <a:bodyPr/>
          <a:lstStyle/>
          <a:p>
            <a:r>
              <a:rPr lang="nb-NO" smtClean="0">
                <a:solidFill>
                  <a:prstClr val="black"/>
                </a:solidFill>
                <a:sym typeface="Arial" pitchFamily="34" charset="0"/>
              </a:rPr>
              <a:t>Terminaler 2015</a:t>
            </a:r>
            <a:endParaRPr lang="nb-NO">
              <a:solidFill>
                <a:prstClr val="black"/>
              </a:solidFill>
              <a:sym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8385" y="6309321"/>
            <a:ext cx="780524" cy="205780"/>
          </a:xfrm>
          <a:prstGeom prst="rect">
            <a:avLst/>
          </a:prstGeom>
        </p:spPr>
        <p:txBody>
          <a:bodyPr/>
          <a:lstStyle/>
          <a:p>
            <a:fld id="{B7D2A939-385B-443A-9D22-8DDBBE3F18B7}" type="slidenum">
              <a:rPr lang="nb-NO" smtClean="0">
                <a:solidFill>
                  <a:prstClr val="black"/>
                </a:solidFill>
                <a:sym typeface="Arial" pitchFamily="34" charset="0"/>
              </a:rPr>
              <a:pPr/>
              <a:t>‹#›</a:t>
            </a:fld>
            <a:endParaRPr lang="nb-NO">
              <a:solidFill>
                <a:prstClr val="black"/>
              </a:solidFill>
              <a:sym typeface="Arial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094000" y="2411660"/>
            <a:ext cx="3366000" cy="337827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80000" y="1382400"/>
            <a:ext cx="3686400" cy="3672000"/>
          </a:xfrm>
          <a:solidFill>
            <a:srgbClr val="F3F3F4"/>
          </a:solidFill>
        </p:spPr>
        <p:txBody>
          <a:bodyPr tIns="1440000"/>
          <a:lstStyle>
            <a:lvl1pPr marL="0" indent="0" algn="ctr">
              <a:buNone/>
              <a:defRPr/>
            </a:lvl1pPr>
          </a:lstStyle>
          <a:p>
            <a:r>
              <a:rPr lang="nb-NO" dirty="0" smtClean="0"/>
              <a:t>Sett inn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6525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4000" y="1303201"/>
            <a:ext cx="3366432" cy="48621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40352" y="6527822"/>
            <a:ext cx="1067995" cy="213547"/>
          </a:xfrm>
          <a:prstGeom prst="rect">
            <a:avLst/>
          </a:prstGeom>
        </p:spPr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0997" y="6264001"/>
            <a:ext cx="5905219" cy="365125"/>
          </a:xfrm>
          <a:prstGeom prst="rect">
            <a:avLst/>
          </a:prstGeom>
        </p:spPr>
        <p:txBody>
          <a:bodyPr/>
          <a:lstStyle/>
          <a:p>
            <a:r>
              <a:rPr lang="nb-NO" smtClean="0">
                <a:solidFill>
                  <a:prstClr val="black"/>
                </a:solidFill>
                <a:sym typeface="Arial" pitchFamily="34" charset="0"/>
              </a:rPr>
              <a:t>Terminaler 2015</a:t>
            </a:r>
            <a:endParaRPr lang="nb-NO">
              <a:solidFill>
                <a:prstClr val="black"/>
              </a:solidFill>
              <a:sym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8385" y="6309321"/>
            <a:ext cx="780524" cy="205780"/>
          </a:xfrm>
          <a:prstGeom prst="rect">
            <a:avLst/>
          </a:prstGeom>
        </p:spPr>
        <p:txBody>
          <a:bodyPr/>
          <a:lstStyle/>
          <a:p>
            <a:fld id="{B7D2A939-385B-443A-9D22-8DDBBE3F18B7}" type="slidenum">
              <a:rPr lang="nb-NO" smtClean="0">
                <a:solidFill>
                  <a:prstClr val="black"/>
                </a:solidFill>
                <a:sym typeface="Arial" pitchFamily="34" charset="0"/>
              </a:rPr>
              <a:pPr/>
              <a:t>‹#›</a:t>
            </a:fld>
            <a:endParaRPr lang="nb-NO">
              <a:solidFill>
                <a:prstClr val="black"/>
              </a:solidFill>
              <a:sym typeface="Arial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094000" y="2411660"/>
            <a:ext cx="3366000" cy="337827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80000" y="1382400"/>
            <a:ext cx="3686400" cy="3672000"/>
          </a:xfrm>
          <a:solidFill>
            <a:srgbClr val="F3F3F4"/>
          </a:solidFill>
        </p:spPr>
        <p:txBody>
          <a:bodyPr tIns="1440000"/>
          <a:lstStyle>
            <a:lvl1pPr marL="0" indent="0" algn="ctr">
              <a:buNone/>
              <a:defRPr/>
            </a:lvl1pPr>
          </a:lstStyle>
          <a:p>
            <a:r>
              <a:rPr lang="nb-NO" dirty="0" smtClean="0"/>
              <a:t>Sett inn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15003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9000" y="1485900"/>
            <a:ext cx="4367501" cy="5461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459002" y="2349500"/>
            <a:ext cx="4354801" cy="39131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349253" y="1181102"/>
            <a:ext cx="3587751" cy="5338231"/>
          </a:xfrm>
          <a:solidFill>
            <a:srgbClr val="F3F3F4"/>
          </a:solidFill>
        </p:spPr>
        <p:txBody>
          <a:bodyPr tIns="1440000"/>
          <a:lstStyle>
            <a:lvl1pPr marL="0" indent="0" algn="ctr">
              <a:buNone/>
              <a:defRPr/>
            </a:lvl1pPr>
          </a:lstStyle>
          <a:p>
            <a:r>
              <a:rPr lang="nb-NO" dirty="0" smtClean="0"/>
              <a:t>    </a:t>
            </a:r>
            <a:endParaRPr lang="nb-NO" dirty="0"/>
          </a:p>
        </p:txBody>
      </p:sp>
      <p:sp>
        <p:nvSpPr>
          <p:cNvPr id="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44200" y="647701"/>
            <a:ext cx="5921135" cy="2667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938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50549" y="651940"/>
            <a:ext cx="6380451" cy="2624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1200" b="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342901" y="1189567"/>
            <a:ext cx="8445499" cy="5312833"/>
          </a:xfrm>
          <a:solidFill>
            <a:srgbClr val="F3F3F4"/>
          </a:solidFill>
        </p:spPr>
        <p:txBody>
          <a:bodyPr tIns="1440000"/>
          <a:lstStyle>
            <a:lvl1pPr marL="0" indent="0" algn="ctr">
              <a:buNone/>
              <a:defRPr/>
            </a:lvl1pPr>
          </a:lstStyle>
          <a:p>
            <a:r>
              <a:rPr lang="nb-NO" dirty="0" smtClean="0"/>
              <a:t> 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26338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0"/>
          </p:nvPr>
        </p:nvSpPr>
        <p:spPr>
          <a:xfrm>
            <a:off x="8027988" y="6308725"/>
            <a:ext cx="779462" cy="173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fld id="{A0A1BE18-CEF7-4B05-99FE-747004B6F8F7}" type="slidenum">
              <a:rPr lang="nb-NO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pPr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b-NO" sz="1200">
              <a:solidFill>
                <a:srgbClr val="888888"/>
              </a:solidFill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070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>
          <a:xfrm>
            <a:off x="8027988" y="6308725"/>
            <a:ext cx="779462" cy="173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fld id="{65C3699B-3B36-4F27-9C84-42B03EC94775}" type="slidenum">
              <a:rPr lang="nb-NO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pPr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b-NO" sz="1200">
              <a:solidFill>
                <a:srgbClr val="888888"/>
              </a:solidFill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773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0"/>
          </p:nvPr>
        </p:nvSpPr>
        <p:spPr>
          <a:xfrm>
            <a:off x="8027988" y="6308725"/>
            <a:ext cx="779462" cy="173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fld id="{244BF4E7-D5E5-4C68-A8B3-B4277307EB88}" type="slidenum">
              <a:rPr lang="nb-NO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pPr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b-NO" sz="1200">
              <a:solidFill>
                <a:srgbClr val="888888"/>
              </a:solidFill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303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2DF88-F294-4C0B-B073-17F8C57C23B4}" type="datetimeFigureOut">
              <a:rPr lang="nb-NO" smtClean="0"/>
              <a:t>30.10.2015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63AF414-13A8-48BE-9DAC-55F6BCB3EB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5888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9000" y="1485900"/>
            <a:ext cx="4367501" cy="5461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459002" y="2349500"/>
            <a:ext cx="4354801" cy="39131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349253" y="1181103"/>
            <a:ext cx="3587751" cy="5041900"/>
          </a:xfrm>
          <a:solidFill>
            <a:srgbClr val="F3F3F4"/>
          </a:solidFill>
        </p:spPr>
        <p:txBody>
          <a:bodyPr tIns="1440000"/>
          <a:lstStyle>
            <a:lvl1pPr marL="0" indent="0" algn="ctr">
              <a:buNone/>
              <a:defRPr/>
            </a:lvl1pPr>
          </a:lstStyle>
          <a:p>
            <a:r>
              <a:rPr lang="nb-NO" dirty="0" smtClean="0"/>
              <a:t>    </a:t>
            </a:r>
            <a:endParaRPr lang="nb-NO" dirty="0"/>
          </a:p>
        </p:txBody>
      </p:sp>
      <p:sp>
        <p:nvSpPr>
          <p:cNvPr id="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44200" y="647701"/>
            <a:ext cx="5921135" cy="2667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2325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2353" y="1397001"/>
            <a:ext cx="7842249" cy="5461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953002" y="2349502"/>
            <a:ext cx="3886201" cy="3911600"/>
          </a:xfrm>
          <a:solidFill>
            <a:srgbClr val="F3F3F4"/>
          </a:solidFill>
        </p:spPr>
        <p:txBody>
          <a:bodyPr tIns="1440000"/>
          <a:lstStyle>
            <a:lvl1pPr marL="0" indent="0" algn="ctr">
              <a:buNone/>
              <a:defRPr/>
            </a:lvl1pPr>
          </a:lstStyle>
          <a:p>
            <a:r>
              <a:rPr lang="nb-NO" dirty="0" smtClean="0"/>
              <a:t>    </a:t>
            </a:r>
            <a:endParaRPr lang="nb-NO" dirty="0"/>
          </a:p>
        </p:txBody>
      </p:sp>
      <p:sp>
        <p:nvSpPr>
          <p:cNvPr id="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1023651" y="2349500"/>
            <a:ext cx="3751551" cy="39131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6" hasCustomPrompt="1"/>
          </p:nvPr>
        </p:nvSpPr>
        <p:spPr>
          <a:xfrm>
            <a:off x="344200" y="647701"/>
            <a:ext cx="5921135" cy="2667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043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815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32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3768" y="1485900"/>
            <a:ext cx="5782733" cy="5461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039535" y="2341035"/>
            <a:ext cx="5774268" cy="392165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349252" y="1181103"/>
            <a:ext cx="2165349" cy="5041900"/>
          </a:xfrm>
          <a:solidFill>
            <a:srgbClr val="F3F3F4"/>
          </a:solidFill>
        </p:spPr>
        <p:txBody>
          <a:bodyPr tIns="1440000"/>
          <a:lstStyle>
            <a:lvl1pPr marL="0" indent="0" algn="ctr">
              <a:buNone/>
              <a:defRPr/>
            </a:lvl1pPr>
          </a:lstStyle>
          <a:p>
            <a:r>
              <a:rPr lang="nb-NO" dirty="0" smtClean="0"/>
              <a:t>    </a:t>
            </a:r>
            <a:endParaRPr lang="nb-NO" dirty="0"/>
          </a:p>
        </p:txBody>
      </p:sp>
      <p:sp>
        <p:nvSpPr>
          <p:cNvPr id="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44200" y="647701"/>
            <a:ext cx="5921135" cy="2667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6386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928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kstSylinder 5"/>
          <p:cNvSpPr txBox="1"/>
          <p:nvPr userDrawn="1"/>
        </p:nvSpPr>
        <p:spPr>
          <a:xfrm>
            <a:off x="889001" y="495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>
              <a:solidFill>
                <a:prstClr val="black"/>
              </a:solidFill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462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59016" y="643472"/>
            <a:ext cx="7088605" cy="457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1200" b="0"/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342901" y="1181100"/>
            <a:ext cx="8483600" cy="5041900"/>
          </a:xfrm>
          <a:solidFill>
            <a:srgbClr val="F3F3F4"/>
          </a:solidFill>
        </p:spPr>
        <p:txBody>
          <a:bodyPr tIns="1440000"/>
          <a:lstStyle>
            <a:lvl1pPr marL="0" indent="0" algn="ctr">
              <a:buNone/>
              <a:defRPr/>
            </a:lvl1pPr>
          </a:lstStyle>
          <a:p>
            <a:r>
              <a:rPr lang="nb-NO" dirty="0" smtClean="0"/>
              <a:t> 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27152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54694"/>
          <a:stretch/>
        </p:blipFill>
        <p:spPr>
          <a:xfrm flipH="1">
            <a:off x="0" y="829734"/>
            <a:ext cx="9144000" cy="34713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6800" y="2411660"/>
            <a:ext cx="7088605" cy="385102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40353" y="6578623"/>
            <a:ext cx="1067995" cy="2135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prstClr val="black">
                  <a:tint val="75000"/>
                </a:prstClr>
              </a:solidFill>
              <a:sym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6352" y="1481667"/>
            <a:ext cx="7088605" cy="457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931" y="6352"/>
            <a:ext cx="2109220" cy="941834"/>
          </a:xfrm>
          <a:prstGeom prst="rect">
            <a:avLst/>
          </a:prstGeom>
        </p:spPr>
      </p:pic>
      <p:sp>
        <p:nvSpPr>
          <p:cNvPr id="9" name="Footer Placeholder 5"/>
          <p:cNvSpPr txBox="1">
            <a:spLocks/>
          </p:cNvSpPr>
          <p:nvPr userDrawn="1"/>
        </p:nvSpPr>
        <p:spPr>
          <a:xfrm>
            <a:off x="263861" y="6535210"/>
            <a:ext cx="5510403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900" dirty="0">
              <a:solidFill>
                <a:prstClr val="white">
                  <a:lumMod val="75000"/>
                </a:prstClr>
              </a:solidFill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6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6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266700" algn="l" defTabSz="914400" rtl="0" eaLnBrk="1" latinLnBrk="0" hangingPunct="1">
        <a:spcBef>
          <a:spcPct val="20000"/>
        </a:spcBef>
        <a:buFontTx/>
        <a:buBlip>
          <a:blip r:embed="rId21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216000" algn="l" defTabSz="9144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66000" indent="-216000" algn="l" defTabSz="914400" rtl="0" eaLnBrk="1" latinLnBrk="0" hangingPunct="1">
        <a:spcBef>
          <a:spcPct val="20000"/>
        </a:spcBef>
        <a:buFont typeface="Menlo Regular"/>
        <a:buChar char="‣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06563" indent="-274638" algn="l" defTabSz="914400" rtl="0" eaLnBrk="1" latinLnBrk="0" hangingPunct="1">
        <a:spcBef>
          <a:spcPct val="20000"/>
        </a:spcBef>
        <a:buFontTx/>
        <a:buBlip>
          <a:blip r:embed="rId21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grieglogistics.no/" TargetMode="External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33"/>
          <p:cNvSpPr/>
          <p:nvPr/>
        </p:nvSpPr>
        <p:spPr>
          <a:xfrm>
            <a:off x="354381" y="498571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Mosjøen terminal re-åpnet</a:t>
            </a:r>
          </a:p>
        </p:txBody>
      </p:sp>
      <p:pic>
        <p:nvPicPr>
          <p:cNvPr id="37" name="Bild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12168"/>
            <a:ext cx="9168341" cy="5157192"/>
          </a:xfrm>
          <a:prstGeom prst="rect">
            <a:avLst/>
          </a:prstGeom>
        </p:spPr>
      </p:pic>
      <p:sp>
        <p:nvSpPr>
          <p:cNvPr id="38" name="Rektangel 37"/>
          <p:cNvSpPr/>
          <p:nvPr/>
        </p:nvSpPr>
        <p:spPr>
          <a:xfrm>
            <a:off x="4860032" y="5581689"/>
            <a:ext cx="4320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Yngve Sjåstad </a:t>
            </a:r>
            <a:r>
              <a:rPr lang="nb-NO" sz="2000" b="1" dirty="0">
                <a:solidFill>
                  <a:schemeClr val="bg1"/>
                </a:solidFill>
                <a:latin typeface="Arial" panose="020B0604020202020204" pitchFamily="34" charset="0"/>
              </a:rPr>
              <a:t>Andreassen </a:t>
            </a:r>
            <a:endParaRPr lang="nb-NO" sz="2000" b="1" dirty="0">
              <a:solidFill>
                <a:schemeClr val="bg1"/>
              </a:solidFill>
            </a:endParaRPr>
          </a:p>
          <a:p>
            <a:r>
              <a:rPr lang="nb-NO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Markedssjef gods og terminaler</a:t>
            </a:r>
          </a:p>
          <a:p>
            <a:r>
              <a:rPr lang="nb-NO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Jernbaneverket </a:t>
            </a:r>
          </a:p>
        </p:txBody>
      </p:sp>
    </p:spTree>
    <p:extLst>
      <p:ext uri="{BB962C8B-B14F-4D97-AF65-F5344CB8AC3E}">
        <p14:creationId xmlns:p14="http://schemas.microsoft.com/office/powerpoint/2010/main" val="208834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354381" y="498571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Mosjøen terminal re-åpnet</a:t>
            </a:r>
          </a:p>
        </p:txBody>
      </p:sp>
      <p:sp>
        <p:nvSpPr>
          <p:cNvPr id="5" name="Rektangel 4"/>
          <p:cNvSpPr/>
          <p:nvPr/>
        </p:nvSpPr>
        <p:spPr>
          <a:xfrm>
            <a:off x="349072" y="1149712"/>
            <a:ext cx="83940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b="1" dirty="0"/>
              <a:t>NTP Godsanalyse</a:t>
            </a:r>
            <a:endParaRPr lang="nb-NO" sz="2000" dirty="0" smtClean="0"/>
          </a:p>
          <a:p>
            <a:r>
              <a:rPr lang="nb-NO" sz="2000" dirty="0" smtClean="0"/>
              <a:t>Av </a:t>
            </a:r>
            <a:r>
              <a:rPr lang="nb-NO" sz="2000" dirty="0"/>
              <a:t>de 20 tiltakene som ble analysert kommer jernbanegods via Mosjøen spesielt godt ut i forhold til reduserte transportkostnader for næringslivet, færre ulykker og klima. I tillegg har dette tiltaket en positiv endring i samfunnsøkonomisk nytte beregnet til 162 mill. NOK i 2022 og 212 mill. NOK i 2040.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81" y="3068960"/>
            <a:ext cx="6893745" cy="3877732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89040"/>
            <a:ext cx="4283967" cy="285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83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Sylinder 18"/>
          <p:cNvSpPr txBox="1"/>
          <p:nvPr/>
        </p:nvSpPr>
        <p:spPr>
          <a:xfrm>
            <a:off x="3" y="1268760"/>
            <a:ext cx="914399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 smtClean="0"/>
              <a:t>Knutepunkt Helgeland og Mosjøen</a:t>
            </a:r>
          </a:p>
          <a:p>
            <a:endParaRPr lang="nb-NO" sz="1400" b="1" dirty="0" smtClean="0">
              <a:latin typeface="+mj-lt"/>
            </a:endParaRPr>
          </a:p>
          <a:p>
            <a:endParaRPr lang="nb-NO" sz="1400" b="1" dirty="0">
              <a:latin typeface="+mj-lt"/>
            </a:endParaRPr>
          </a:p>
          <a:p>
            <a:r>
              <a:rPr lang="nb-NO" b="1" dirty="0" smtClean="0">
                <a:latin typeface="+mj-lt"/>
              </a:rPr>
              <a:t>Knutepunkt </a:t>
            </a:r>
            <a:r>
              <a:rPr lang="nb-NO" b="1" dirty="0">
                <a:latin typeface="+mj-lt"/>
              </a:rPr>
              <a:t>Helgeland er et lokalt prosjekt for å utvikle og videreutvikle et effektivt godsknutepunkt mellom vei, bane og båt i regionen. Knutepunkt Helgeland og Mosjøen har Nord-Norges største containerhavn, Nord-Norges største LNG terminal og Nord-Norges største tømmerhavn. De har lenge jobbet med å re-åpne Mosjøen stasjon for jernbanegods, og nå har det skjedd</a:t>
            </a:r>
            <a:r>
              <a:rPr lang="nb-NO" b="1" dirty="0" smtClean="0">
                <a:latin typeface="+mj-lt"/>
              </a:rPr>
              <a:t>. – Godt jobba! </a:t>
            </a:r>
            <a:endParaRPr lang="nb-NO" sz="3000" b="1" dirty="0"/>
          </a:p>
        </p:txBody>
      </p:sp>
      <p:pic>
        <p:nvPicPr>
          <p:cNvPr id="24" name="Picture 2" descr="Grieg Logistics">
            <a:hlinkClick r:id="rId3" tooltip="Grieg Logistics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507027"/>
            <a:ext cx="2781925" cy="62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96542"/>
            <a:ext cx="2171817" cy="61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1460" y="5661248"/>
            <a:ext cx="4422540" cy="114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http://www.mosjoenhavn.no/ipub/media/system/profil_topp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25" y="4293096"/>
            <a:ext cx="3413758" cy="60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ktangel 14"/>
          <p:cNvSpPr/>
          <p:nvPr/>
        </p:nvSpPr>
        <p:spPr>
          <a:xfrm>
            <a:off x="354381" y="498571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 smtClean="0"/>
              <a:t>Mosjøen terminal re-åpnet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123598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8494"/>
            <a:ext cx="9144000" cy="4153009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2447764" y="1628800"/>
            <a:ext cx="536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Takk for oppmerksomheten!</a:t>
            </a:r>
            <a:endParaRPr lang="nb-NO" sz="2400" b="1" dirty="0"/>
          </a:p>
        </p:txBody>
      </p:sp>
      <p:sp>
        <p:nvSpPr>
          <p:cNvPr id="4" name="Rektangel 3"/>
          <p:cNvSpPr/>
          <p:nvPr/>
        </p:nvSpPr>
        <p:spPr>
          <a:xfrm>
            <a:off x="354381" y="498571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Mosjøen terminal re-åpnet</a:t>
            </a:r>
          </a:p>
        </p:txBody>
      </p:sp>
    </p:spTree>
    <p:extLst>
      <p:ext uri="{BB962C8B-B14F-4D97-AF65-F5344CB8AC3E}">
        <p14:creationId xmlns:p14="http://schemas.microsoft.com/office/powerpoint/2010/main" val="21989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54381" y="1844824"/>
            <a:ext cx="3818987" cy="3333974"/>
          </a:xfrm>
        </p:spPr>
        <p:txBody>
          <a:bodyPr>
            <a:normAutofit/>
          </a:bodyPr>
          <a:lstStyle/>
          <a:p>
            <a:r>
              <a:rPr lang="nb-NO" sz="2400" b="1" dirty="0" smtClean="0"/>
              <a:t/>
            </a:r>
            <a:br>
              <a:rPr lang="nb-NO" sz="2400" b="1" dirty="0" smtClean="0"/>
            </a:br>
            <a:r>
              <a:rPr lang="nb-NO" sz="2000" dirty="0"/>
              <a:t>Mosjøen Havn er en av de største containerhavnene i Norge målt i tonn lastet og losset. </a:t>
            </a:r>
            <a:br>
              <a:rPr lang="nb-NO" sz="2000" dirty="0"/>
            </a:br>
            <a:r>
              <a:rPr lang="nb-NO" sz="2000" dirty="0" smtClean="0"/>
              <a:t>Basisen </a:t>
            </a:r>
            <a:r>
              <a:rPr lang="nb-NO" sz="2000" dirty="0"/>
              <a:t>er Alcoa Aluminium Mosjøen, med betydelig potensial for tredjepartslast.</a:t>
            </a:r>
            <a:br>
              <a:rPr lang="nb-NO" sz="2000" dirty="0"/>
            </a:br>
            <a:endParaRPr lang="nb-NO" sz="2400" b="1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368" y="1121825"/>
            <a:ext cx="4613977" cy="5619001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5220072" y="1319163"/>
            <a:ext cx="2829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 smtClean="0"/>
              <a:t>tonn </a:t>
            </a:r>
            <a:r>
              <a:rPr lang="nb-NO" b="1" dirty="0"/>
              <a:t>lastet og </a:t>
            </a:r>
            <a:r>
              <a:rPr lang="nb-NO" b="1" dirty="0" smtClean="0"/>
              <a:t>losset 2014.</a:t>
            </a:r>
            <a:endParaRPr lang="nb-NO" b="1" dirty="0"/>
          </a:p>
        </p:txBody>
      </p:sp>
      <p:sp>
        <p:nvSpPr>
          <p:cNvPr id="6" name="Rektangel 5"/>
          <p:cNvSpPr/>
          <p:nvPr/>
        </p:nvSpPr>
        <p:spPr>
          <a:xfrm>
            <a:off x="6634825" y="6432430"/>
            <a:ext cx="23887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000" dirty="0" smtClean="0"/>
              <a:t>Kilde: </a:t>
            </a:r>
            <a:r>
              <a:rPr lang="nb-NO" sz="1000" dirty="0" err="1" smtClean="0"/>
              <a:t>Shortsea</a:t>
            </a:r>
            <a:r>
              <a:rPr lang="nb-NO" sz="1000" dirty="0" smtClean="0"/>
              <a:t> </a:t>
            </a:r>
            <a:r>
              <a:rPr lang="nb-NO" sz="1000" dirty="0" err="1"/>
              <a:t>Promotion</a:t>
            </a:r>
            <a:r>
              <a:rPr lang="nb-NO" sz="1000" dirty="0"/>
              <a:t> Centre Norway </a:t>
            </a:r>
          </a:p>
        </p:txBody>
      </p:sp>
      <p:sp>
        <p:nvSpPr>
          <p:cNvPr id="7" name="Rektangel 6"/>
          <p:cNvSpPr/>
          <p:nvPr/>
        </p:nvSpPr>
        <p:spPr>
          <a:xfrm>
            <a:off x="354381" y="498571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Mosjøen terminal re-åpnet</a:t>
            </a:r>
          </a:p>
        </p:txBody>
      </p:sp>
    </p:spTree>
    <p:extLst>
      <p:ext uri="{BB962C8B-B14F-4D97-AF65-F5344CB8AC3E}">
        <p14:creationId xmlns:p14="http://schemas.microsoft.com/office/powerpoint/2010/main" val="422257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81" y="1944501"/>
            <a:ext cx="8538099" cy="4652851"/>
          </a:xfrm>
          <a:prstGeom prst="rect">
            <a:avLst/>
          </a:prstGeom>
        </p:spPr>
      </p:pic>
      <p:sp>
        <p:nvSpPr>
          <p:cNvPr id="8" name="TextBox 1"/>
          <p:cNvSpPr txBox="1"/>
          <p:nvPr/>
        </p:nvSpPr>
        <p:spPr>
          <a:xfrm>
            <a:off x="354381" y="1340768"/>
            <a:ext cx="8538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/>
              <a:t>U</a:t>
            </a:r>
            <a:r>
              <a:rPr lang="nb-NO" sz="2400" b="1" dirty="0" smtClean="0"/>
              <a:t>kentlig containerrute: Mosjøen – Rotterdam - Island</a:t>
            </a:r>
            <a:endParaRPr lang="nb-NO" sz="2400" b="1" dirty="0"/>
          </a:p>
        </p:txBody>
      </p:sp>
      <p:sp>
        <p:nvSpPr>
          <p:cNvPr id="9" name="Rektangel 8"/>
          <p:cNvSpPr/>
          <p:nvPr/>
        </p:nvSpPr>
        <p:spPr>
          <a:xfrm>
            <a:off x="354381" y="498571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Mosjøen terminal re-åpnet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905" y="5560715"/>
            <a:ext cx="206057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05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449" y="1124744"/>
            <a:ext cx="9321961" cy="584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ktangel 2"/>
          <p:cNvSpPr/>
          <p:nvPr/>
        </p:nvSpPr>
        <p:spPr>
          <a:xfrm>
            <a:off x="354381" y="498571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Mosjøen terminal re-åpnet</a:t>
            </a:r>
          </a:p>
        </p:txBody>
      </p:sp>
    </p:spTree>
    <p:extLst>
      <p:ext uri="{BB962C8B-B14F-4D97-AF65-F5344CB8AC3E}">
        <p14:creationId xmlns:p14="http://schemas.microsoft.com/office/powerpoint/2010/main" val="203388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Yngve JBV Terminaler\PRESENTASJONER\Bilder_JBV\Logistikk og transport 2015\Cargonet Saltfjellet_OYG8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24744"/>
            <a:ext cx="9198311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354381" y="498571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Mosjøen terminal re-åpnet</a:t>
            </a:r>
          </a:p>
        </p:txBody>
      </p:sp>
    </p:spTree>
    <p:extLst>
      <p:ext uri="{BB962C8B-B14F-4D97-AF65-F5344CB8AC3E}">
        <p14:creationId xmlns:p14="http://schemas.microsoft.com/office/powerpoint/2010/main" val="310824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5308470" y="1670050"/>
            <a:ext cx="3220675" cy="546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nb-NO" sz="2800" b="0" dirty="0" smtClean="0">
                <a:latin typeface="Myriad Pro Light" pitchFamily="34" charset="0"/>
              </a:rPr>
              <a:t>Gods på jernbane</a:t>
            </a:r>
            <a:endParaRPr lang="nb-NO" sz="2800" b="0" dirty="0">
              <a:latin typeface="Myriad Pro Light" pitchFamily="34" charset="0"/>
            </a:endParaRPr>
          </a:p>
        </p:txBody>
      </p:sp>
      <p:sp>
        <p:nvSpPr>
          <p:cNvPr id="3" name="Plassholder for innhold 2"/>
          <p:cNvSpPr txBox="1">
            <a:spLocks/>
          </p:cNvSpPr>
          <p:nvPr/>
        </p:nvSpPr>
        <p:spPr>
          <a:xfrm>
            <a:off x="5308470" y="2530365"/>
            <a:ext cx="3122682" cy="4090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667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216000" algn="l" defTabSz="914400" rtl="0" eaLnBrk="1" latinLnBrk="0" hangingPunct="1">
              <a:spcBef>
                <a:spcPct val="20000"/>
              </a:spcBef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6000" indent="-216000" algn="l" defTabSz="914400" rtl="0" eaLnBrk="1" latinLnBrk="0" hangingPunct="1">
              <a:spcBef>
                <a:spcPct val="20000"/>
              </a:spcBef>
              <a:buFont typeface="Menlo Regular"/>
              <a:buChar char="‣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6563" indent="-27463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</a:pPr>
            <a:r>
              <a:rPr lang="nb-NO" sz="1800" dirty="0" smtClean="0">
                <a:latin typeface="NSB Myriad SemiBold" panose="00000600000000000000" pitchFamily="2" charset="0"/>
              </a:rPr>
              <a:t>Store volumer</a:t>
            </a:r>
          </a:p>
          <a:p>
            <a:pPr lvl="1" fontAlgn="auto">
              <a:spcAft>
                <a:spcPts val="0"/>
              </a:spcAft>
            </a:pPr>
            <a:r>
              <a:rPr lang="nb-NO" sz="1800" dirty="0" smtClean="0">
                <a:latin typeface="NSB Myriad SemiBold" panose="00000600000000000000" pitchFamily="2" charset="0"/>
              </a:rPr>
              <a:t>Rask transport</a:t>
            </a:r>
          </a:p>
          <a:p>
            <a:pPr lvl="1" fontAlgn="auto">
              <a:spcAft>
                <a:spcPts val="0"/>
              </a:spcAft>
            </a:pPr>
            <a:r>
              <a:rPr lang="nb-NO" sz="1800" dirty="0" smtClean="0">
                <a:latin typeface="NSB Myriad SemiBold" panose="00000600000000000000" pitchFamily="2" charset="0"/>
              </a:rPr>
              <a:t>Presisjon</a:t>
            </a:r>
          </a:p>
          <a:p>
            <a:pPr lvl="1" fontAlgn="auto">
              <a:spcAft>
                <a:spcPts val="0"/>
              </a:spcAft>
            </a:pPr>
            <a:r>
              <a:rPr lang="nb-NO" sz="1800" dirty="0" smtClean="0">
                <a:solidFill>
                  <a:prstClr val="black"/>
                </a:solidFill>
                <a:latin typeface="NSB Myriad SemiBold" panose="00000600000000000000" pitchFamily="2" charset="0"/>
              </a:rPr>
              <a:t>Sentralt</a:t>
            </a:r>
          </a:p>
          <a:p>
            <a:pPr lvl="1" fontAlgn="auto">
              <a:spcAft>
                <a:spcPts val="0"/>
              </a:spcAft>
            </a:pPr>
            <a:r>
              <a:rPr lang="nb-NO" sz="1800" dirty="0" smtClean="0">
                <a:solidFill>
                  <a:prstClr val="black"/>
                </a:solidFill>
                <a:latin typeface="NSB Myriad SemiBold" panose="00000600000000000000" pitchFamily="2" charset="0"/>
              </a:rPr>
              <a:t>Klimavennlig</a:t>
            </a:r>
          </a:p>
          <a:p>
            <a:pPr marL="21300" lvl="1" indent="0" fontAlgn="auto">
              <a:spcAft>
                <a:spcPts val="0"/>
              </a:spcAft>
              <a:buFontTx/>
              <a:buNone/>
            </a:pPr>
            <a:endParaRPr lang="nb-NO" dirty="0" smtClean="0">
              <a:solidFill>
                <a:prstClr val="black"/>
              </a:solidFill>
              <a:latin typeface="Arial" charset="0"/>
            </a:endParaRPr>
          </a:p>
          <a:p>
            <a:pPr marL="21300" lvl="1" indent="0" fontAlgn="auto">
              <a:spcAft>
                <a:spcPts val="0"/>
              </a:spcAft>
              <a:buFontTx/>
              <a:buNone/>
            </a:pPr>
            <a:r>
              <a:rPr lang="nb-NO" dirty="0" smtClean="0">
                <a:solidFill>
                  <a:prstClr val="black"/>
                </a:solidFill>
                <a:latin typeface="Myriad Pro Light" pitchFamily="34" charset="0"/>
              </a:rPr>
              <a:t>godsterminaler.no</a:t>
            </a:r>
          </a:p>
          <a:p>
            <a:pPr marL="21300" lvl="1" indent="0" fontAlgn="auto">
              <a:spcAft>
                <a:spcPts val="0"/>
              </a:spcAft>
              <a:buNone/>
            </a:pPr>
            <a:endParaRPr lang="nb-NO" dirty="0" smtClean="0">
              <a:solidFill>
                <a:prstClr val="black"/>
              </a:solidFill>
              <a:latin typeface="Arial" charset="0"/>
            </a:endParaRPr>
          </a:p>
          <a:p>
            <a:pPr lvl="2" fontAlgn="auto">
              <a:spcAft>
                <a:spcPts val="0"/>
              </a:spcAft>
            </a:pPr>
            <a:endParaRPr lang="nb-NO" dirty="0" smtClean="0">
              <a:latin typeface="Arial" charset="0"/>
            </a:endParaRPr>
          </a:p>
          <a:p>
            <a:pPr marL="270000" lvl="2" indent="0" fontAlgn="auto">
              <a:spcAft>
                <a:spcPts val="0"/>
              </a:spcAft>
              <a:buFont typeface="Lucida Grande"/>
              <a:buNone/>
            </a:pPr>
            <a:endParaRPr lang="nb-NO" dirty="0" smtClean="0">
              <a:latin typeface="Arial" charset="0"/>
            </a:endParaRPr>
          </a:p>
          <a:p>
            <a:pPr marL="270000" lvl="2" indent="0" fontAlgn="auto">
              <a:spcAft>
                <a:spcPts val="0"/>
              </a:spcAft>
              <a:buFont typeface="Lucida Grande"/>
              <a:buNone/>
            </a:pPr>
            <a:endParaRPr lang="nb-NO" dirty="0" smtClean="0"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1"/>
          <a:stretch/>
        </p:blipFill>
        <p:spPr bwMode="auto">
          <a:xfrm>
            <a:off x="1" y="0"/>
            <a:ext cx="53084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/>
          <p:cNvSpPr/>
          <p:nvPr/>
        </p:nvSpPr>
        <p:spPr>
          <a:xfrm>
            <a:off x="5308470" y="783568"/>
            <a:ext cx="3835530" cy="709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/>
          <p:cNvSpPr/>
          <p:nvPr/>
        </p:nvSpPr>
        <p:spPr>
          <a:xfrm>
            <a:off x="354381" y="498571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Mosjøen terminal re-åpnet</a:t>
            </a:r>
          </a:p>
        </p:txBody>
      </p:sp>
    </p:spTree>
    <p:extLst>
      <p:ext uri="{BB962C8B-B14F-4D97-AF65-F5344CB8AC3E}">
        <p14:creationId xmlns:p14="http://schemas.microsoft.com/office/powerpoint/2010/main" val="50079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33"/>
          <p:cNvSpPr/>
          <p:nvPr/>
        </p:nvSpPr>
        <p:spPr>
          <a:xfrm>
            <a:off x="354381" y="498571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Mosjøen terminal re-åpnet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218559"/>
            <a:ext cx="4320480" cy="4378793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223" y="2218559"/>
            <a:ext cx="4488919" cy="4378793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1883004" y="1412776"/>
            <a:ext cx="6577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Mosjøen: Midt på Helgeland, midt i Norge</a:t>
            </a:r>
          </a:p>
        </p:txBody>
      </p:sp>
    </p:spTree>
    <p:extLst>
      <p:ext uri="{BB962C8B-B14F-4D97-AF65-F5344CB8AC3E}">
        <p14:creationId xmlns:p14="http://schemas.microsoft.com/office/powerpoint/2010/main" val="27661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608236"/>
            <a:ext cx="7394216" cy="5277148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3411628" y="1133415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/>
              <a:t>Nærhet til Sverige</a:t>
            </a:r>
          </a:p>
        </p:txBody>
      </p:sp>
      <p:sp>
        <p:nvSpPr>
          <p:cNvPr id="5" name="Rektangel 4"/>
          <p:cNvSpPr/>
          <p:nvPr/>
        </p:nvSpPr>
        <p:spPr>
          <a:xfrm>
            <a:off x="354381" y="498571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Mosjøen terminal re-åpnet</a:t>
            </a:r>
          </a:p>
        </p:txBody>
      </p:sp>
    </p:spTree>
    <p:extLst>
      <p:ext uri="{BB962C8B-B14F-4D97-AF65-F5344CB8AC3E}">
        <p14:creationId xmlns:p14="http://schemas.microsoft.com/office/powerpoint/2010/main" val="416505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3604"/>
            <a:ext cx="4756424" cy="356439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128707"/>
            <a:ext cx="4625887" cy="5731442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354380" y="1196752"/>
            <a:ext cx="53697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Traller</a:t>
            </a:r>
            <a:r>
              <a:rPr lang="nb-NO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vekselbeholdere og containere opp </a:t>
            </a:r>
            <a:r>
              <a:rPr lang="nb-NO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 45’.</a:t>
            </a:r>
          </a:p>
          <a:p>
            <a:endParaRPr lang="nb-NO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Mosjøen </a:t>
            </a:r>
            <a:r>
              <a:rPr lang="nb-NO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Stasjon blir også beredskapsterminal på Nordlandsbanen</a:t>
            </a:r>
          </a:p>
          <a:p>
            <a:endParaRPr lang="nb-NO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Oppgraderinger: </a:t>
            </a:r>
            <a:endParaRPr lang="nb-NO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14.000 kvadratmeter nytt forsterket dekke i løpet av høsten 2015</a:t>
            </a:r>
          </a:p>
          <a:p>
            <a:r>
              <a:rPr lang="nb-NO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Sikring av terminal området i 2016</a:t>
            </a:r>
          </a:p>
          <a:p>
            <a:r>
              <a:rPr lang="nb-NO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 sporveksel på spor 3 vinter/vår 2016</a:t>
            </a:r>
          </a:p>
          <a:p>
            <a:r>
              <a:rPr lang="nb-NO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Gjennomgående </a:t>
            </a:r>
            <a:r>
              <a:rPr lang="nb-NO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</a:t>
            </a:r>
            <a:endParaRPr lang="nb-NO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354381" y="498571"/>
            <a:ext cx="4903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Mosjøen terminal </a:t>
            </a:r>
            <a:r>
              <a:rPr lang="nb-NO" b="1" dirty="0" smtClean="0"/>
              <a:t>re-åpnet  26. august 2015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138673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ransj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21F95E86CDB644DA73CC2D1C91EC341" ma:contentTypeVersion="3" ma:contentTypeDescription="Opprett et nytt dokument." ma:contentTypeScope="" ma:versionID="e5ad4f3244b0353c19f4cc850643ad04">
  <xsd:schema xmlns:xsd="http://www.w3.org/2001/XMLSchema" xmlns:xs="http://www.w3.org/2001/XMLSchema" xmlns:p="http://schemas.microsoft.com/office/2006/metadata/properties" xmlns:ns2="700f150f-301c-4a1d-9754-2168f3285846" targetNamespace="http://schemas.microsoft.com/office/2006/metadata/properties" ma:root="true" ma:fieldsID="b65665745fbbeed8eaa5559459b0acf4" ns2:_="">
    <xsd:import namespace="700f150f-301c-4a1d-9754-2168f328584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0f150f-301c-4a1d-9754-2168f328584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ash for deling av tips" ma:internalName="SharingHintHash" ma:readOnly="true">
      <xsd:simpleType>
        <xsd:restriction base="dms:Text"/>
      </xsd:simpleType>
    </xsd:element>
    <xsd:element name="SharedWithDetails" ma:index="10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BC0EAF-B74A-467C-8998-FDFFA26E79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7D67E5-FA5F-4AA8-B81F-315ADA980F49}">
  <ds:schemaRefs>
    <ds:schemaRef ds:uri="700f150f-301c-4a1d-9754-2168f3285846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94B2EC2-52C7-4D0F-A902-2DE1C74287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0f150f-301c-4a1d-9754-2168f32858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1250</TotalTime>
  <Words>268</Words>
  <Application>Microsoft Office PowerPoint</Application>
  <PresentationFormat>Skjermfremvisning (4:3)</PresentationFormat>
  <Paragraphs>54</Paragraphs>
  <Slides>12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3" baseType="lpstr">
      <vt:lpstr>Oransje</vt:lpstr>
      <vt:lpstr>PowerPoint-presentasjon</vt:lpstr>
      <vt:lpstr> Mosjøen Havn er en av de største containerhavnene i Norge målt i tonn lastet og losset.  Basisen er Alcoa Aluminium Mosjøen, med betydelig potensial for tredjepartslast.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Jernbaneverket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Yngve Andreassen</dc:creator>
  <cp:lastModifiedBy>Pia Farstad von Hall</cp:lastModifiedBy>
  <cp:revision>102</cp:revision>
  <cp:lastPrinted>2015-10-08T13:39:22Z</cp:lastPrinted>
  <dcterms:created xsi:type="dcterms:W3CDTF">2015-01-19T11:01:37Z</dcterms:created>
  <dcterms:modified xsi:type="dcterms:W3CDTF">2015-10-30T11:54:21Z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0x010100721F95E86CDB644DA73CC2D1C91EC341</vt:lpwstr>
  </property>
  <property fmtid="{D5CDD505-2E9C-101B-9397-08002B2CF9AE}" pid="3" name="TaxKeyword">
    <vt:lpwstr/>
  </property>
</Properties>
</file>