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9" r:id="rId3"/>
    <p:sldId id="299" r:id="rId4"/>
    <p:sldId id="303" r:id="rId5"/>
    <p:sldId id="304" r:id="rId6"/>
    <p:sldId id="305" r:id="rId7"/>
    <p:sldId id="306" r:id="rId8"/>
    <p:sldId id="308" r:id="rId9"/>
    <p:sldId id="307" r:id="rId10"/>
    <p:sldId id="310" r:id="rId11"/>
    <p:sldId id="311" r:id="rId12"/>
    <p:sldId id="312" r:id="rId13"/>
    <p:sldId id="313" r:id="rId14"/>
    <p:sldId id="309" r:id="rId15"/>
    <p:sldId id="314" r:id="rId16"/>
    <p:sldId id="315" r:id="rId17"/>
    <p:sldId id="316" r:id="rId18"/>
    <p:sldId id="297" r:id="rId19"/>
  </p:sldIdLst>
  <p:sldSz cx="9720263" cy="6838950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154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30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46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61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73" algn="l" defTabSz="914309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928" algn="l" defTabSz="914309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082" algn="l" defTabSz="914309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237" algn="l" defTabSz="914309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ys stil 3 - aks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" autoAdjust="0"/>
    <p:restoredTop sz="86433" autoAdjust="0"/>
  </p:normalViewPr>
  <p:slideViewPr>
    <p:cSldViewPr snapToGrid="0">
      <p:cViewPr>
        <p:scale>
          <a:sx n="100" d="100"/>
          <a:sy n="100" d="100"/>
        </p:scale>
        <p:origin x="-1266" y="-54"/>
      </p:cViewPr>
      <p:guideLst>
        <p:guide orient="horz" pos="2155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92972633808257E-2"/>
          <c:y val="3.896128163372993E-2"/>
          <c:w val="0.64976115115449773"/>
          <c:h val="0.88238991904029751"/>
        </c:manualLayout>
      </c:layout>
      <c:areaChart>
        <c:grouping val="stacked"/>
        <c:varyColors val="0"/>
        <c:ser>
          <c:idx val="0"/>
          <c:order val="0"/>
          <c:tx>
            <c:strRef>
              <c:f>'Ark1'!$I$3</c:f>
              <c:strCache>
                <c:ptCount val="1"/>
                <c:pt idx="0">
                  <c:v>E39 Nord (Mortavika-Arsvågen)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cat>
            <c:numRef>
              <c:f>'Ark1'!$H$4:$H$16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'Ark1'!$I$4:$I$16</c:f>
              <c:numCache>
                <c:formatCode>#,##0</c:formatCode>
                <c:ptCount val="13"/>
                <c:pt idx="0">
                  <c:v>791770.60937645601</c:v>
                </c:pt>
                <c:pt idx="1">
                  <c:v>819742.860235236</c:v>
                </c:pt>
                <c:pt idx="2">
                  <c:v>850962.28377752996</c:v>
                </c:pt>
                <c:pt idx="3">
                  <c:v>883273.42176187702</c:v>
                </c:pt>
                <c:pt idx="4">
                  <c:v>985590.2333598783</c:v>
                </c:pt>
                <c:pt idx="5">
                  <c:v>1238035.7185685525</c:v>
                </c:pt>
                <c:pt idx="6">
                  <c:v>1368494.3028972603</c:v>
                </c:pt>
                <c:pt idx="7">
                  <c:v>1399624.9755426138</c:v>
                </c:pt>
                <c:pt idx="8">
                  <c:v>1413590.3675524204</c:v>
                </c:pt>
                <c:pt idx="9">
                  <c:v>1471437.5363096599</c:v>
                </c:pt>
                <c:pt idx="10">
                  <c:v>1551462.3206945441</c:v>
                </c:pt>
                <c:pt idx="11">
                  <c:v>1664561.0900207069</c:v>
                </c:pt>
                <c:pt idx="12">
                  <c:v>1796106.8981980428</c:v>
                </c:pt>
              </c:numCache>
            </c:numRef>
          </c:val>
        </c:ser>
        <c:ser>
          <c:idx val="1"/>
          <c:order val="1"/>
          <c:tx>
            <c:strRef>
              <c:f>'Ark1'!$J$3</c:f>
              <c:strCache>
                <c:ptCount val="1"/>
                <c:pt idx="0">
                  <c:v>E39 sør (Krossmoen)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'Ark1'!$H$4:$H$16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'Ark1'!$J$4:$J$16</c:f>
              <c:numCache>
                <c:formatCode>#,##0</c:formatCode>
                <c:ptCount val="13"/>
                <c:pt idx="0">
                  <c:v>1361520.3725685095</c:v>
                </c:pt>
                <c:pt idx="1">
                  <c:v>1438587.5634686139</c:v>
                </c:pt>
                <c:pt idx="2">
                  <c:v>1463390.797321521</c:v>
                </c:pt>
                <c:pt idx="3">
                  <c:v>1644259.3228331697</c:v>
                </c:pt>
                <c:pt idx="4">
                  <c:v>1774840.6953110064</c:v>
                </c:pt>
                <c:pt idx="5">
                  <c:v>2104496.0151697672</c:v>
                </c:pt>
                <c:pt idx="6">
                  <c:v>2326762.305541975</c:v>
                </c:pt>
                <c:pt idx="7">
                  <c:v>2237841.4531008806</c:v>
                </c:pt>
                <c:pt idx="8">
                  <c:v>2269947.1080767158</c:v>
                </c:pt>
                <c:pt idx="9">
                  <c:v>2383460.9642533865</c:v>
                </c:pt>
                <c:pt idx="10">
                  <c:v>2521896.0612947186</c:v>
                </c:pt>
                <c:pt idx="11">
                  <c:v>2697766.3673119494</c:v>
                </c:pt>
                <c:pt idx="12">
                  <c:v>2720110.8626476238</c:v>
                </c:pt>
              </c:numCache>
            </c:numRef>
          </c:val>
        </c:ser>
        <c:ser>
          <c:idx val="2"/>
          <c:order val="2"/>
          <c:tx>
            <c:strRef>
              <c:f>'Ark1'!$K$3</c:f>
              <c:strCache>
                <c:ptCount val="1"/>
                <c:pt idx="0">
                  <c:v>Jernbaneterminal Ganddal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'Ark1'!$H$4:$H$16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'Ark1'!$K$4:$K$16</c:f>
              <c:numCache>
                <c:formatCode>#,##0</c:formatCode>
                <c:ptCount val="13"/>
                <c:pt idx="0">
                  <c:v>500000</c:v>
                </c:pt>
                <c:pt idx="1">
                  <c:v>503383.73508182954</c:v>
                </c:pt>
                <c:pt idx="2">
                  <c:v>548451.48987270938</c:v>
                </c:pt>
                <c:pt idx="3">
                  <c:v>576877.29868513078</c:v>
                </c:pt>
                <c:pt idx="4">
                  <c:v>626742.91244929365</c:v>
                </c:pt>
                <c:pt idx="5">
                  <c:v>681416.42254860827</c:v>
                </c:pt>
                <c:pt idx="6">
                  <c:v>765840.67322702485</c:v>
                </c:pt>
                <c:pt idx="7">
                  <c:v>742042.08823611704</c:v>
                </c:pt>
                <c:pt idx="8">
                  <c:v>731593.19453070371</c:v>
                </c:pt>
                <c:pt idx="9">
                  <c:v>775054.97142257658</c:v>
                </c:pt>
                <c:pt idx="10">
                  <c:v>717571</c:v>
                </c:pt>
                <c:pt idx="11">
                  <c:v>726785.29819555185</c:v>
                </c:pt>
                <c:pt idx="12">
                  <c:v>724607</c:v>
                </c:pt>
              </c:numCache>
            </c:numRef>
          </c:val>
        </c:ser>
        <c:ser>
          <c:idx val="3"/>
          <c:order val="3"/>
          <c:tx>
            <c:strRef>
              <c:f>'Ark1'!$L$3</c:f>
              <c:strCache>
                <c:ptCount val="1"/>
                <c:pt idx="0">
                  <c:v>Eigersund Havnevesen KF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'Ark1'!$H$4:$H$16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'Ark1'!$L$4:$L$16</c:f>
              <c:numCache>
                <c:formatCode>#,##0</c:formatCode>
                <c:ptCount val="13"/>
                <c:pt idx="0">
                  <c:v>793851</c:v>
                </c:pt>
                <c:pt idx="1">
                  <c:v>783145</c:v>
                </c:pt>
                <c:pt idx="2">
                  <c:v>737703</c:v>
                </c:pt>
                <c:pt idx="3">
                  <c:v>710637</c:v>
                </c:pt>
                <c:pt idx="4">
                  <c:v>591645</c:v>
                </c:pt>
                <c:pt idx="5">
                  <c:v>609715</c:v>
                </c:pt>
                <c:pt idx="6">
                  <c:v>601828</c:v>
                </c:pt>
                <c:pt idx="7">
                  <c:v>505409</c:v>
                </c:pt>
                <c:pt idx="8">
                  <c:v>659029</c:v>
                </c:pt>
                <c:pt idx="9">
                  <c:v>706711</c:v>
                </c:pt>
                <c:pt idx="10">
                  <c:v>600413</c:v>
                </c:pt>
                <c:pt idx="11">
                  <c:v>557829</c:v>
                </c:pt>
                <c:pt idx="12">
                  <c:v>687467</c:v>
                </c:pt>
              </c:numCache>
            </c:numRef>
          </c:val>
        </c:ser>
        <c:ser>
          <c:idx val="4"/>
          <c:order val="4"/>
          <c:tx>
            <c:strRef>
              <c:f>'Ark1'!$M$3</c:f>
              <c:strCache>
                <c:ptCount val="1"/>
                <c:pt idx="0">
                  <c:v>Sandnes Havn KF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'Ark1'!$H$4:$H$16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'Ark1'!$M$4:$M$16</c:f>
              <c:numCache>
                <c:formatCode>#,##0</c:formatCode>
                <c:ptCount val="13"/>
                <c:pt idx="0">
                  <c:v>170633</c:v>
                </c:pt>
                <c:pt idx="1">
                  <c:v>212238</c:v>
                </c:pt>
                <c:pt idx="2">
                  <c:v>224193</c:v>
                </c:pt>
                <c:pt idx="3">
                  <c:v>308760</c:v>
                </c:pt>
                <c:pt idx="4">
                  <c:v>307387</c:v>
                </c:pt>
                <c:pt idx="5">
                  <c:v>313142</c:v>
                </c:pt>
                <c:pt idx="6">
                  <c:v>256626</c:v>
                </c:pt>
                <c:pt idx="7">
                  <c:v>226157</c:v>
                </c:pt>
                <c:pt idx="8">
                  <c:v>200657</c:v>
                </c:pt>
                <c:pt idx="9">
                  <c:v>258131</c:v>
                </c:pt>
                <c:pt idx="10">
                  <c:v>263374</c:v>
                </c:pt>
                <c:pt idx="11">
                  <c:v>236982</c:v>
                </c:pt>
                <c:pt idx="12">
                  <c:v>204507</c:v>
                </c:pt>
              </c:numCache>
            </c:numRef>
          </c:val>
        </c:ser>
        <c:ser>
          <c:idx val="5"/>
          <c:order val="5"/>
          <c:tx>
            <c:strRef>
              <c:f>'Ark1'!$N$3</c:f>
              <c:strCache>
                <c:ptCount val="1"/>
                <c:pt idx="0">
                  <c:v>Stavanger Interkommunale Havn IKS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'Ark1'!$H$4:$H$16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'Ark1'!$N$4:$N$16</c:f>
              <c:numCache>
                <c:formatCode>#,##0</c:formatCode>
                <c:ptCount val="13"/>
                <c:pt idx="0">
                  <c:v>2819639.9279474211</c:v>
                </c:pt>
                <c:pt idx="1">
                  <c:v>2657274</c:v>
                </c:pt>
                <c:pt idx="2">
                  <c:v>2985341</c:v>
                </c:pt>
                <c:pt idx="3">
                  <c:v>2931488</c:v>
                </c:pt>
                <c:pt idx="4">
                  <c:v>3078823</c:v>
                </c:pt>
                <c:pt idx="5">
                  <c:v>3539855</c:v>
                </c:pt>
                <c:pt idx="6">
                  <c:v>3524053</c:v>
                </c:pt>
                <c:pt idx="7">
                  <c:v>3241878</c:v>
                </c:pt>
                <c:pt idx="8">
                  <c:v>3534581</c:v>
                </c:pt>
                <c:pt idx="9">
                  <c:v>2772253</c:v>
                </c:pt>
                <c:pt idx="10">
                  <c:v>2681928</c:v>
                </c:pt>
                <c:pt idx="11">
                  <c:v>2783084</c:v>
                </c:pt>
                <c:pt idx="12">
                  <c:v>2846645</c:v>
                </c:pt>
              </c:numCache>
            </c:numRef>
          </c:val>
        </c:ser>
        <c:ser>
          <c:idx val="6"/>
          <c:order val="6"/>
          <c:tx>
            <c:strRef>
              <c:f>'Ark1'!$O$3</c:f>
              <c:strCache>
                <c:ptCount val="1"/>
                <c:pt idx="0">
                  <c:v>Sola Lufthavn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'Ark1'!$H$4:$H$16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'Ark1'!$O$4:$O$16</c:f>
              <c:numCache>
                <c:formatCode>#,##0</c:formatCode>
                <c:ptCount val="13"/>
                <c:pt idx="0">
                  <c:v>5223.2470000000003</c:v>
                </c:pt>
                <c:pt idx="1">
                  <c:v>4661.3770000000004</c:v>
                </c:pt>
                <c:pt idx="2">
                  <c:v>4099.5069999999996</c:v>
                </c:pt>
                <c:pt idx="3">
                  <c:v>4479.0820000000003</c:v>
                </c:pt>
                <c:pt idx="4">
                  <c:v>5441.8510000000006</c:v>
                </c:pt>
                <c:pt idx="5">
                  <c:v>8556.4179999999997</c:v>
                </c:pt>
                <c:pt idx="6">
                  <c:v>8306.7150000000001</c:v>
                </c:pt>
                <c:pt idx="7">
                  <c:v>4439.058</c:v>
                </c:pt>
                <c:pt idx="8">
                  <c:v>4063.4359999999997</c:v>
                </c:pt>
                <c:pt idx="9">
                  <c:v>3576.8039999999996</c:v>
                </c:pt>
                <c:pt idx="10">
                  <c:v>4138</c:v>
                </c:pt>
                <c:pt idx="11">
                  <c:v>7290</c:v>
                </c:pt>
                <c:pt idx="12">
                  <c:v>9797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718464"/>
        <c:axId val="252740736"/>
      </c:areaChart>
      <c:catAx>
        <c:axId val="25271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2740736"/>
        <c:crosses val="autoZero"/>
        <c:auto val="1"/>
        <c:lblAlgn val="ctr"/>
        <c:lblOffset val="100"/>
        <c:noMultiLvlLbl val="0"/>
      </c:catAx>
      <c:valAx>
        <c:axId val="25274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2718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30986231687714"/>
          <c:y val="0.17995008382113953"/>
          <c:w val="0.22464368026799561"/>
          <c:h val="0.55155146500833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25C73-A8F0-4E12-BF54-31465FF16458}" type="datetimeFigureOut">
              <a:rPr lang="nb-NO" smtClean="0"/>
              <a:t>30.10.2015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D32F0-FE64-460F-93B3-95E5A64DE1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4091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B9BB1F-4A27-4931-BB5C-93BA0E4E069A}" type="datetime1">
              <a:rPr lang="nb-NO"/>
              <a:pPr/>
              <a:t>30.10.2015</a:t>
            </a:fld>
            <a:endParaRPr lang="nb-NO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44538"/>
            <a:ext cx="52895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5EDA49-1A53-4A8A-8D29-3D569EE3E84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96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4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154" algn="l" defTabSz="457154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309" algn="l" defTabSz="457154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463" algn="l" defTabSz="457154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619" algn="l" defTabSz="457154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5773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8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7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29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Burde skjer på internasjonal basis/internasjonale fora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Mange transportaktører opererer globalt (problemstillingen er nevnt i transporten)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Hvordan skal man prioritere mellom klimamål og effektivitet/økonomisk utvikling?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Hvilken rolle spiller private og offentlige aktører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Begrenset mulighet for det offentlige å påvirke dette systemet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Selv om jeg kan tenker meg at en del (spesielt) større havner eller rederier kanskje ikke har samme oppfatningen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Fikk prosjektet noen tilbakemeldinger?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Hvordan bel prioriteringsspørsmålet analysert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Har den tanken blitt helt forkastet eller kan man tenker seg en prioritering på enkelte strekninger/perioder av dagen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Har man begynt?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Hvem jobber med strategien?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Hvem er involvert i arbeidet?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Hvordan inkluderes transportaktører og næringslivet i arbeidet?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Skal strategien følger med et «Handlingsprogram» som beskriver konkrete tiltak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-128"/>
                <a:cs typeface="ＭＳ Ｐゴシック" charset="-128"/>
              </a:rPr>
              <a:t>Kunne har tenkt meg å få et innblikk i elementer som gikk inn i diskusjonen rundt måldefinisjon</a:t>
            </a:r>
            <a:endParaRPr lang="nb-NO" b="0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Hadde vært fint å vite hvem som satt i disse grupper og hvordan gruppene ble involvert i arbeidet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Var det bare offentlige aktører/myndigheter som satt der eller var det også representanter fra transportsektoren/næringslivet?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En grov overblikk over møter, arrangement som ble gjennomført med aktører fra næringslivet/transportsektoren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Hva dere fikk ut av dem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Hvilke tilbakemeldinger fikk dere på arbeidet dere har gjort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Er det lokale/regionale forskjeller i tilbakemeldinger/bekymringer som enkelte aktører eller bransjer har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Er aktører enig med deres vurderinger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Det </a:t>
            </a:r>
            <a:r>
              <a:rPr lang="nb-NO" u="sng" dirty="0" smtClean="0"/>
              <a:t>viktigste</a:t>
            </a:r>
            <a:r>
              <a:rPr lang="nb-NO" dirty="0" smtClean="0"/>
              <a:t>: Hva gjorde dere med all den kunnskap dere har samlet inn gjennom de nevnte arrangement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Ble det gjennomført flere analyser basert på kvalitative intervjuer med næringslivet/transportsektoren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hvilken betydning hadde de for konklusjonene i hovedrapporten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En annen ting jeg kan tenker meg å få svar på er om og </a:t>
            </a:r>
            <a:r>
              <a:rPr lang="nb-NO" dirty="0" err="1" smtClean="0"/>
              <a:t>evt</a:t>
            </a:r>
            <a:r>
              <a:rPr lang="nb-NO" dirty="0" smtClean="0"/>
              <a:t> hvordan dere tok hensyn til tidligere gjennomførte undersøkelser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54063" y="744538"/>
            <a:ext cx="52895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EDA49-1A53-4A8A-8D29-3D569EE3E840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4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71600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676400" y="1122364"/>
            <a:ext cx="3695700" cy="4440237"/>
          </a:xfrm>
        </p:spPr>
        <p:txBody>
          <a:bodyPr/>
          <a:lstStyle>
            <a:lvl1pPr marL="0" indent="0"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524500" y="1122364"/>
            <a:ext cx="3695700" cy="4440237"/>
          </a:xfrm>
        </p:spPr>
        <p:txBody>
          <a:bodyPr/>
          <a:lstStyle>
            <a:lvl1pPr marL="0" indent="0">
              <a:defRPr sz="23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6788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5001" y="4787900"/>
            <a:ext cx="7196171" cy="565150"/>
          </a:xfrm>
        </p:spPr>
        <p:txBody>
          <a:bodyPr anchor="b"/>
          <a:lstStyle>
            <a:lvl1pPr algn="l">
              <a:defRPr sz="1600" b="0">
                <a:latin typeface="Arial (Overskrifter)"/>
                <a:cs typeface="Arial (Overskrifter)"/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05001" y="611189"/>
            <a:ext cx="7196171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9" indent="0">
              <a:buNone/>
              <a:defRPr sz="2000"/>
            </a:lvl5pPr>
            <a:lvl6pPr marL="2285773" indent="0">
              <a:buNone/>
              <a:defRPr sz="2000"/>
            </a:lvl6pPr>
            <a:lvl7pPr marL="2742928" indent="0">
              <a:buNone/>
              <a:defRPr sz="2000"/>
            </a:lvl7pPr>
            <a:lvl8pPr marL="3200082" indent="0">
              <a:buNone/>
              <a:defRPr sz="2000"/>
            </a:lvl8pPr>
            <a:lvl9pPr marL="3657237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n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946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1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86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39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9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1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122364"/>
            <a:ext cx="75438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463" y="6510339"/>
            <a:ext cx="828455" cy="24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fld id="{8DB5671E-8616-4837-8B41-0F9E6B268B7F}" type="datetime1">
              <a:rPr lang="nb-NO" sz="1000"/>
              <a:pPr/>
              <a:t>30.10.2015</a:t>
            </a:fld>
            <a:endParaRPr lang="nb-NO" sz="10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68338" y="6510339"/>
            <a:ext cx="184262" cy="24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>
              <a:defRPr/>
            </a:pPr>
            <a:endParaRPr lang="nb-NO" sz="1000">
              <a:ea typeface="ＭＳ Ｐゴシック" charset="-128"/>
            </a:endParaRPr>
          </a:p>
        </p:txBody>
      </p:sp>
      <p:pic>
        <p:nvPicPr>
          <p:cNvPr id="2" name="Bilde 15" descr="ikontes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44464"/>
            <a:ext cx="124618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8" descr="RFK_rogfk.no_admin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5910263"/>
            <a:ext cx="35941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15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309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463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619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866" indent="-342866" algn="l" rtl="0" eaLnBrk="1" fontAlgn="base" hangingPunct="1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2pPr>
      <a:lvl3pPr marL="1142886" indent="-228577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561945" indent="-228577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003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38158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313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46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09622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n-NO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Bilde 14" descr="bokst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51" y="2567445"/>
            <a:ext cx="3485261" cy="37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Bilde 15" descr="ikonte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47638"/>
            <a:ext cx="124618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929385" y="341567"/>
            <a:ext cx="7272020" cy="1670048"/>
          </a:xfrm>
        </p:spPr>
        <p:txBody>
          <a:bodyPr anchor="t"/>
          <a:lstStyle/>
          <a:p>
            <a:r>
              <a:rPr lang="nb-NO" sz="4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NTP godsanalyse</a:t>
            </a:r>
            <a:br>
              <a:rPr lang="nb-NO" sz="44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nb-NO" sz="4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- kommentarer</a:t>
            </a:r>
            <a:endParaRPr lang="nb-NO" sz="4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062664" y="4523370"/>
            <a:ext cx="3067812" cy="142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algn="ctr"/>
            <a:r>
              <a:rPr lang="nn-NO" sz="24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Informasjonsmøte KS</a:t>
            </a:r>
          </a:p>
          <a:p>
            <a:pPr algn="ctr"/>
            <a:r>
              <a:rPr lang="nn-NO" sz="2400" b="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30.10.2015</a:t>
            </a:r>
            <a:endParaRPr lang="nn-NO" sz="2400" b="0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nn-NO" sz="2400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n-NO" sz="2000" b="0" kern="0" dirty="0">
                <a:solidFill>
                  <a:schemeClr val="bg1"/>
                </a:solidFill>
                <a:latin typeface="Calibri" panose="020F0502020204030204" pitchFamily="34" charset="0"/>
              </a:rPr>
              <a:t>- Joachim Weißer -</a:t>
            </a:r>
          </a:p>
        </p:txBody>
      </p:sp>
      <p:pic>
        <p:nvPicPr>
          <p:cNvPr id="2" name="Picture 2" descr="C:\Users\Weisser.ROGFK\AppData\Local\Microsoft\Windows\Temporary Internet Files\Content.IE5\KHGKHPHW\rogfk_liggende_RGB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49" y="5812847"/>
            <a:ext cx="2652293" cy="7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4" y="2567444"/>
            <a:ext cx="4486270" cy="310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736821" y="5471266"/>
            <a:ext cx="8872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dirty="0" smtClean="0">
                <a:solidFill>
                  <a:schemeClr val="bg1"/>
                </a:solidFill>
              </a:rPr>
              <a:t>Foto: Øyvind Idland</a:t>
            </a:r>
            <a:endParaRPr lang="nb-NO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 smtClean="0">
                <a:latin typeface="Calibri" panose="020F0502020204030204" pitchFamily="34" charset="0"/>
              </a:rPr>
              <a:t>Sentrale funn</a:t>
            </a:r>
            <a:endParaRPr lang="nb-NO" sz="3200" spc="300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4"/>
            <a:ext cx="8342376" cy="4683172"/>
          </a:xfrm>
        </p:spPr>
        <p:txBody>
          <a:bodyPr/>
          <a:lstStyle/>
          <a:p>
            <a:pPr marL="0" indent="0"/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av gods må bli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sikrere, </a:t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mer miljøvennlig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og effektivt for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alle transportformer</a:t>
            </a:r>
          </a:p>
          <a:p>
            <a:pPr marL="0" indent="0"/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Fokus på alle transportformer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Teknologisk utvikling vil spille en sentral rolle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Offentlig stimulering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Norge er et «lite» land i et globalisert (transport)marked med internasjonalt opererende aktører</a:t>
            </a:r>
            <a:b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Bruk av internasjonale fora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Målkonflikt mellom miljøvennlig og effektiv?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Hvordan prioriterer man mellom  klimamålene og effektivitet/økonomisk utvikling?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164" lvl="1" indent="-457154">
              <a:buFont typeface="Arial" panose="020B0604020202020204" pitchFamily="34" charset="0"/>
              <a:buChar char="•"/>
            </a:pPr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://www.heute.at/storage/pic/bilder/freizeit/motor/1159717_1_15C1079_26.jpg?version=1444313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98" y="190734"/>
            <a:ext cx="4369926" cy="2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8714909" y="2938920"/>
            <a:ext cx="8069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dirty="0" smtClean="0">
                <a:solidFill>
                  <a:schemeClr val="bg1"/>
                </a:solidFill>
              </a:rPr>
              <a:t>Foto: Daimler AG</a:t>
            </a:r>
            <a:endParaRPr lang="nb-N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 smtClean="0">
                <a:latin typeface="Calibri" panose="020F0502020204030204" pitchFamily="34" charset="0"/>
              </a:rPr>
              <a:t>Sentrale funn</a:t>
            </a:r>
            <a:endParaRPr lang="nb-NO" sz="3200" spc="300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824" y="1563624"/>
            <a:ext cx="8342376" cy="4914178"/>
          </a:xfrm>
        </p:spPr>
        <p:txBody>
          <a:bodyPr/>
          <a:lstStyle/>
          <a:p>
            <a:pPr marL="0" indent="0"/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Lastebilens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og flytransportens økte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konkurransekraft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henger sammen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mer hast og mer handel mot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øst</a:t>
            </a:r>
          </a:p>
          <a:p>
            <a:pPr marL="0" indent="0"/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Gjelder bare et begrenset segment av transportmarkedet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Transportmiddelvalg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er i stor grad avhengig av hva vi handler og med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hvem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Ferske varer, høyverdivarer, Øst-Europa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Tilgang til billig vegtransport (globalisering og deregulering)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Begrenset mulighet for myndighetene å påvirke systemet</a:t>
            </a:r>
          </a:p>
          <a:p>
            <a:pPr marL="0" indent="0"/>
            <a:endParaRPr lang="nb-NO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70281"/>
            <a:ext cx="3076263" cy="220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2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 smtClean="0">
                <a:latin typeface="Calibri" panose="020F0502020204030204" pitchFamily="34" charset="0"/>
              </a:rPr>
              <a:t>Sentrale funn</a:t>
            </a:r>
            <a:endParaRPr lang="nb-NO" sz="3200" spc="300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4"/>
            <a:ext cx="8342376" cy="3617976"/>
          </a:xfrm>
        </p:spPr>
        <p:txBody>
          <a:bodyPr/>
          <a:lstStyle/>
          <a:p>
            <a:pPr marL="0" indent="0"/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Desentralisert terminalstruktur</a:t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god arealtilgang gir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størst</a:t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volumer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på sjø og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bane</a:t>
            </a:r>
          </a:p>
          <a:p>
            <a:pPr marL="0" indent="0"/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Myndighetene må sørge for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God tilkomst til terminalene (farled, baneinfrastruktur, veger)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Sikre areal i nærhet til terminalene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Fremme </a:t>
            </a:r>
            <a:r>
              <a:rPr lang="nb-NO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terminalnær</a:t>
            </a:r>
            <a:r>
              <a:rPr lang="nb-NO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næringsutvikling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endParaRPr lang="nb-NO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Tilbakemeldinger fra transportsektoren?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Terminaleiere, rederier, terminaloperatører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://www.sysla.no/wp-content/uploads/Risavika-oversik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62" y="515583"/>
            <a:ext cx="4667249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 smtClean="0">
                <a:latin typeface="Calibri" panose="020F0502020204030204" pitchFamily="34" charset="0"/>
              </a:rPr>
              <a:t>Sentrale funn</a:t>
            </a:r>
            <a:endParaRPr lang="nb-NO" sz="3200" spc="300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3"/>
            <a:ext cx="8342376" cy="4644671"/>
          </a:xfrm>
        </p:spPr>
        <p:txBody>
          <a:bodyPr/>
          <a:lstStyle/>
          <a:p>
            <a:pPr marL="0" indent="0"/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jernbane er sikring av dagens tilbud en primær og viktig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oppgave</a:t>
            </a:r>
          </a:p>
          <a:p>
            <a:pPr marL="0" indent="0"/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Nødvendig med investeringer i baneinfrastruktur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Økt nivå på drift og vedlikehold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Driftssikkerhet, tillit</a:t>
            </a: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Prioritering mellom person-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og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godstransport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Begrenset sporkapasitet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Samme utfordring på </a:t>
            </a:r>
            <a:b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vegnett i byområdene</a:t>
            </a:r>
          </a:p>
          <a:p>
            <a:pPr marL="0" indent="0"/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8" descr="http://modelljernbane.internettside.com/thumbs/nsb_cargonet_di8_godstog_nordlandsbanen_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1" y="3330271"/>
            <a:ext cx="3932733" cy="23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 smtClean="0">
                <a:latin typeface="Calibri" panose="020F0502020204030204" pitchFamily="34" charset="0"/>
              </a:rPr>
              <a:t>Sentrale funn</a:t>
            </a:r>
            <a:endParaRPr lang="nb-NO" sz="3200" spc="300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4"/>
            <a:ext cx="8342376" cy="3617976"/>
          </a:xfrm>
        </p:spPr>
        <p:txBody>
          <a:bodyPr/>
          <a:lstStyle/>
          <a:p>
            <a:pPr marL="0" indent="0"/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Sterk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vekst for alle transportformer – men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sterkest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lastebilen</a:t>
            </a:r>
          </a:p>
          <a:p>
            <a:pPr marL="0" indent="0"/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Samsvarer med våre undersøkelser (2014) for Sør-Rogaland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Interessant med vekst når alle snakker om en nedgangstid</a:t>
            </a:r>
          </a:p>
        </p:txBody>
      </p:sp>
      <p:graphicFrame>
        <p:nvGraphicFramePr>
          <p:cNvPr id="5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763593"/>
              </p:ext>
            </p:extLst>
          </p:nvPr>
        </p:nvGraphicFramePr>
        <p:xfrm>
          <a:off x="250257" y="3253339"/>
          <a:ext cx="9470006" cy="358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40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>
                <a:latin typeface="Calibri" panose="020F0502020204030204" pitchFamily="34" charset="0"/>
              </a:rPr>
              <a:t>Måloppnåelse og videre arbeid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934677"/>
            <a:ext cx="8342376" cy="3724977"/>
          </a:xfrm>
        </p:spPr>
        <p:txBody>
          <a:bodyPr/>
          <a:lstStyle/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Kravene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som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Samferdselsdepartementet stilte i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retningslinjene til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godsanalysen ble oppfylt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Kartlegging av dagens godsstrømmer og mulige framtidige logistikktrender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Terminalstruktur og eierform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Virkemidler og effekter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 har skapt en bra landsdekkende faktagrunnlag for videre arbeid</a:t>
            </a:r>
          </a:p>
          <a:p>
            <a:pPr marL="400010" lvl="1" indent="0"/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...ikke mer</a:t>
            </a:r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734300" y="5921354"/>
            <a:ext cx="9524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dirty="0" smtClean="0">
                <a:solidFill>
                  <a:schemeClr val="bg1"/>
                </a:solidFill>
              </a:rPr>
              <a:t>Foto: Stefan </a:t>
            </a:r>
            <a:r>
              <a:rPr lang="nb-NO" sz="600" dirty="0" err="1" smtClean="0">
                <a:solidFill>
                  <a:schemeClr val="bg1"/>
                </a:solidFill>
              </a:rPr>
              <a:t>Wensing</a:t>
            </a:r>
            <a:endParaRPr lang="nb-N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>
                <a:latin typeface="Calibri" panose="020F0502020204030204" pitchFamily="34" charset="0"/>
              </a:rPr>
              <a:t>Måloppnåelse og videre arbeid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3"/>
            <a:ext cx="8342376" cy="4740923"/>
          </a:xfrm>
        </p:spPr>
        <p:txBody>
          <a:bodyPr/>
          <a:lstStyle/>
          <a:p>
            <a:pPr marL="0" indent="0"/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Lang vei til å nå målene</a:t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 ble satt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Arbeidet er ikke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verdt</a:t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mye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uten en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fortsettelse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mest krevende</a:t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oppgaver ligger foran oss </a:t>
            </a:r>
          </a:p>
          <a:p>
            <a:pPr marL="0" indent="0"/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10" lvl="1" indent="-342900">
              <a:buFont typeface="Arial" panose="020B0604020202020204" pitchFamily="34" charset="0"/>
              <a:buChar char="•"/>
            </a:pPr>
            <a:endParaRPr lang="nb-NO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925383" y="1787383"/>
            <a:ext cx="7979345" cy="1446550"/>
          </a:xfrm>
          <a:prstGeom prst="rect">
            <a:avLst/>
          </a:prstGeom>
          <a:ln>
            <a:solidFill>
              <a:srgbClr val="00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«Målet er å bidra til sikrere, mer miljøvennlig og samfunnsøkonomisk (og) effektiv transport av gods. Overføring av gods fra veg til sjø og jernbane tilrettelegges der det bygger opp under målet»</a:t>
            </a:r>
            <a:endParaRPr lang="nb-NO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weiter we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35" y="3530281"/>
            <a:ext cx="3968843" cy="26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7591425" y="5997554"/>
            <a:ext cx="9524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dirty="0" smtClean="0">
                <a:solidFill>
                  <a:schemeClr val="bg1"/>
                </a:solidFill>
              </a:rPr>
              <a:t>Foto: Stefan </a:t>
            </a:r>
            <a:r>
              <a:rPr lang="nb-NO" sz="600" dirty="0" err="1" smtClean="0">
                <a:solidFill>
                  <a:schemeClr val="bg1"/>
                </a:solidFill>
              </a:rPr>
              <a:t>Wensing</a:t>
            </a:r>
            <a:endParaRPr lang="nb-N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>
                <a:latin typeface="Calibri" panose="020F0502020204030204" pitchFamily="34" charset="0"/>
              </a:rPr>
              <a:t>Måloppnåelse og videre arbeid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4"/>
            <a:ext cx="8342376" cy="3617976"/>
          </a:xfrm>
        </p:spPr>
        <p:txBody>
          <a:bodyPr/>
          <a:lstStyle/>
          <a:p>
            <a:pPr marL="0" indent="0"/>
            <a:endParaRPr lang="nb-NO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Behov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konkrete mål og </a:t>
            </a: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strategier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Behov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en </a:t>
            </a: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godsstrategi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nb-NO" i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«Arbeidet vil følges opp i transportetatenes og Avinors arbeid med en godsstrategi i Nasjonal transportplan 2018-2029, i pågående konseptvalgutredning for godsterminalstruktur i Oslofjordområdet, samt arbeid i hver enkelt etat.»</a:t>
            </a:r>
            <a:br>
              <a:rPr lang="nb-NO" i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Status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Behov for konkrete virkemidler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/>
            <a:endParaRPr lang="nb-NO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5212" y="3876068"/>
            <a:ext cx="2286000" cy="353032"/>
          </a:xfrm>
        </p:spPr>
        <p:txBody>
          <a:bodyPr/>
          <a:lstStyle/>
          <a:p>
            <a:pPr marL="0" indent="0"/>
            <a:r>
              <a:rPr lang="nb-NO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joachim.weisser@rogfk.no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0" b="34515"/>
          <a:stretch/>
        </p:blipFill>
        <p:spPr bwMode="auto">
          <a:xfrm>
            <a:off x="-33647" y="4445607"/>
            <a:ext cx="9765657" cy="224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0" y="6467146"/>
            <a:ext cx="1034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dirty="0" smtClean="0">
                <a:solidFill>
                  <a:schemeClr val="bg1"/>
                </a:solidFill>
              </a:rPr>
              <a:t>Foto: Line Søndergaard</a:t>
            </a:r>
            <a:endParaRPr lang="nb-N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 smtClean="0">
                <a:latin typeface="Calibri" panose="020F0502020204030204" pitchFamily="34" charset="0"/>
              </a:rPr>
              <a:t>Bakgrunn for NTP godsanalyse</a:t>
            </a:r>
            <a:endParaRPr lang="nb-NO" sz="3200" spc="300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3"/>
            <a:ext cx="8342376" cy="4355913"/>
          </a:xfrm>
        </p:spPr>
        <p:txBody>
          <a:bodyPr/>
          <a:lstStyle/>
          <a:p>
            <a:pPr marL="457154" indent="-457154">
              <a:buFont typeface="Arial" panose="020B0604020202020204" pitchFamily="34" charset="0"/>
              <a:buChar char="•"/>
            </a:pPr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NTP 2014-2023:</a:t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nb-NO" sz="1800" i="1" dirty="0">
                <a:latin typeface="Calibri" panose="020F0502020204030204" pitchFamily="34" charset="0"/>
                <a:cs typeface="Calibri" panose="020F0502020204030204" pitchFamily="34" charset="0"/>
              </a:rPr>
              <a:t>Regjeringen vil (…) gjennomføre en bred analyse av godstransport for å kartlegge muligheter og virkemidler for videre styrking av godstransport på sjø og bane</a:t>
            </a:r>
            <a:r>
              <a:rPr lang="nb-N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.»</a:t>
            </a:r>
            <a:br>
              <a:rPr lang="nb-N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Viktig løft av tema «godstransport»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Landsdekkende undersøkelse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Retningslinjer fra Samferdselsdepartement  (april 2013)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Kartlegging av dagens godsstrømmer og mulige framtidige logistikktrender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Terminalstruktur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og 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eierform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Virkemidler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og 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effekter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>
                <a:latin typeface="Calibri" panose="020F0502020204030204" pitchFamily="34" charset="0"/>
              </a:rPr>
              <a:t>Mål med arbeidet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98" y="3291839"/>
            <a:ext cx="7594335" cy="539015"/>
          </a:xfrm>
        </p:spPr>
        <p:txBody>
          <a:bodyPr/>
          <a:lstStyle/>
          <a:p>
            <a:pPr marL="0" indent="0" algn="ctr"/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«Offentlig perspektiv»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 «næringslivsperspektiv»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914398" y="1617788"/>
            <a:ext cx="7594335" cy="1446550"/>
          </a:xfrm>
          <a:prstGeom prst="rect">
            <a:avLst/>
          </a:prstGeom>
          <a:ln>
            <a:solidFill>
              <a:srgbClr val="00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«Målet er å bidra til </a:t>
            </a:r>
            <a:r>
              <a:rPr lang="nb-NO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sikrere, mer miljøvennlig og samfunnsøkonomisk effektiv transport</a:t>
            </a:r>
            <a:r>
              <a:rPr lang="nb-NO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av gods. Overføring av gods fra veg til sjø og jernbane tilrettelegges der det bygger opp under målet»</a:t>
            </a:r>
            <a:endParaRPr lang="nb-NO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914397" y="3941044"/>
            <a:ext cx="7594335" cy="1446550"/>
          </a:xfrm>
          <a:prstGeom prst="rect">
            <a:avLst/>
          </a:prstGeom>
          <a:ln>
            <a:solidFill>
              <a:srgbClr val="00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«Målet er å bidra til </a:t>
            </a:r>
            <a:r>
              <a:rPr lang="nb-NO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sikrere, mer miljøvennlig, samfunnsøkonomisk </a:t>
            </a:r>
            <a:r>
              <a:rPr lang="nb-NO" sz="2200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nb-NO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effektiv transport</a:t>
            </a:r>
            <a:r>
              <a:rPr lang="nb-NO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av gods. Overføring av gods fra veg til sjø og jernbane tilrettelegges der det bygger opp under målet»</a:t>
            </a:r>
            <a:endParaRPr lang="nb-NO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704849" y="1266825"/>
            <a:ext cx="8162926" cy="2038351"/>
            <a:chOff x="704849" y="1266825"/>
            <a:chExt cx="8162926" cy="2038351"/>
          </a:xfrm>
        </p:grpSpPr>
        <p:sp>
          <p:nvSpPr>
            <p:cNvPr id="8" name="Rektangel 7"/>
            <p:cNvSpPr/>
            <p:nvPr/>
          </p:nvSpPr>
          <p:spPr bwMode="auto">
            <a:xfrm>
              <a:off x="704850" y="2330256"/>
              <a:ext cx="7934325" cy="8225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31" tIns="45716" rIns="91431" bIns="45716" numCol="1" rtlCol="0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nb-NO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Rektangel 8"/>
            <p:cNvSpPr/>
            <p:nvPr/>
          </p:nvSpPr>
          <p:spPr bwMode="auto">
            <a:xfrm>
              <a:off x="5514975" y="2028825"/>
              <a:ext cx="3276600" cy="127635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31" tIns="45716" rIns="91431" bIns="45716" numCol="1" rtlCol="0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nb-NO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Rektangel 9"/>
            <p:cNvSpPr/>
            <p:nvPr/>
          </p:nvSpPr>
          <p:spPr bwMode="auto">
            <a:xfrm>
              <a:off x="6581775" y="1266825"/>
              <a:ext cx="2286000" cy="127635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31" tIns="45716" rIns="91431" bIns="45716" numCol="1" rtlCol="0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nb-NO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Rektangel 10"/>
            <p:cNvSpPr/>
            <p:nvPr/>
          </p:nvSpPr>
          <p:spPr bwMode="auto">
            <a:xfrm>
              <a:off x="704850" y="1485900"/>
              <a:ext cx="6516221" cy="20955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31" tIns="45716" rIns="91431" bIns="45716" numCol="1" rtlCol="0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nb-NO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Rektangel 11"/>
            <p:cNvSpPr/>
            <p:nvPr/>
          </p:nvSpPr>
          <p:spPr bwMode="auto">
            <a:xfrm>
              <a:off x="704849" y="1579688"/>
              <a:ext cx="2590801" cy="44913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31" tIns="45716" rIns="91431" bIns="45716" numCol="1" rtlCol="0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nb-NO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Rektangel 12"/>
            <p:cNvSpPr/>
            <p:nvPr/>
          </p:nvSpPr>
          <p:spPr bwMode="auto">
            <a:xfrm>
              <a:off x="704849" y="2009775"/>
              <a:ext cx="209549" cy="44913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31" tIns="45716" rIns="91431" bIns="45716" numCol="1" rtlCol="0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nb-NO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04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 smtClean="0">
                <a:latin typeface="Calibri" panose="020F0502020204030204" pitchFamily="34" charset="0"/>
              </a:rPr>
              <a:t>Organisering, dialog, metode</a:t>
            </a:r>
            <a:endParaRPr lang="nb-NO" sz="3200" spc="300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3"/>
            <a:ext cx="8342376" cy="4298161"/>
          </a:xfrm>
        </p:spPr>
        <p:txBody>
          <a:bodyPr/>
          <a:lstStyle/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 delprosjekter /rapporter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Kartlegging og problemforståelse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Offentlige godsterminaler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Virkemidler og tiltak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Mange undersøkelser knyttet til de enkelte delprosjekter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Vanskelig for interesserte/berørte </a:t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aktører å følge prosjektet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status, framdrift, foreløpige </a:t>
            </a:r>
            <a:b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resultater/funn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il høyre 3"/>
          <p:cNvSpPr/>
          <p:nvPr/>
        </p:nvSpPr>
        <p:spPr bwMode="auto">
          <a:xfrm rot="15831091">
            <a:off x="6654981" y="4383667"/>
            <a:ext cx="524530" cy="288758"/>
          </a:xfrm>
          <a:prstGeom prst="rightArrow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Pil høyre 6"/>
          <p:cNvSpPr/>
          <p:nvPr/>
        </p:nvSpPr>
        <p:spPr bwMode="auto">
          <a:xfrm rot="17672010">
            <a:off x="7182732" y="4445391"/>
            <a:ext cx="524530" cy="288758"/>
          </a:xfrm>
          <a:prstGeom prst="rightArrow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Pil høyre 7"/>
          <p:cNvSpPr/>
          <p:nvPr/>
        </p:nvSpPr>
        <p:spPr bwMode="auto">
          <a:xfrm rot="19683299">
            <a:off x="7599674" y="4780672"/>
            <a:ext cx="524530" cy="288758"/>
          </a:xfrm>
          <a:prstGeom prst="rightArrow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Pil høyre 8"/>
          <p:cNvSpPr/>
          <p:nvPr/>
        </p:nvSpPr>
        <p:spPr bwMode="auto">
          <a:xfrm>
            <a:off x="7797036" y="5247496"/>
            <a:ext cx="524530" cy="288758"/>
          </a:xfrm>
          <a:prstGeom prst="rightArrow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Pil høyre 9"/>
          <p:cNvSpPr/>
          <p:nvPr/>
        </p:nvSpPr>
        <p:spPr bwMode="auto">
          <a:xfrm rot="1523916">
            <a:off x="7720036" y="5834637"/>
            <a:ext cx="524530" cy="288758"/>
          </a:xfrm>
          <a:prstGeom prst="rightArrow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100" name="Picture 4" descr="https://upload.wikimedia.org/wikipedia/commons/thumb/a/a5/Messagebox_info.svg/130px-Messagebox_inf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75" y="489790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>
                <a:latin typeface="Calibri" panose="020F0502020204030204" pitchFamily="34" charset="0"/>
              </a:rPr>
              <a:t>Organisering, dialog, metode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4"/>
            <a:ext cx="8342376" cy="3617976"/>
          </a:xfrm>
        </p:spPr>
        <p:txBody>
          <a:bodyPr/>
          <a:lstStyle/>
          <a:p>
            <a:pPr marL="0" indent="0"/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Hente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inn informasjon, kunnskap og ekspertise fra «prosjekteksterne</a:t>
            </a: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0" indent="0"/>
            <a:endParaRPr lang="nb-N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Aktører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fra næringslivet (transportsektor, vareeiere, interesseorganisasjoner etc.)</a:t>
            </a:r>
            <a:b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 på utfordringer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fra et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næringslivs-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perspektiv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Aktører 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som tidligere </a:t>
            </a: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 </a:t>
            </a:r>
            <a:b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gjennomført lignende </a:t>
            </a:r>
            <a:b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undersøkelser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optimalisering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4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/>
            <a:endParaRPr lang="nb-NO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5774411" y="3852754"/>
            <a:ext cx="380385" cy="959459"/>
            <a:chOff x="6477343" y="3531496"/>
            <a:chExt cx="380385" cy="959459"/>
          </a:xfrm>
        </p:grpSpPr>
        <p:sp>
          <p:nvSpPr>
            <p:cNvPr id="6" name="Pil høyre 5"/>
            <p:cNvSpPr/>
            <p:nvPr/>
          </p:nvSpPr>
          <p:spPr bwMode="auto">
            <a:xfrm rot="5020404">
              <a:off x="6451084" y="4084311"/>
              <a:ext cx="524530" cy="288758"/>
            </a:xfrm>
            <a:prstGeom prst="rightArrow">
              <a:avLst/>
            </a:prstGeom>
            <a:solidFill>
              <a:srgbClr val="00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" name="Picture 4" descr="https://upload.wikimedia.org/wikipedia/commons/thumb/a/a5/Messagebox_info.svg/130px-Messagebox_inf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343" y="3531496"/>
              <a:ext cx="360996" cy="360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e 4"/>
          <p:cNvGrpSpPr/>
          <p:nvPr/>
        </p:nvGrpSpPr>
        <p:grpSpPr>
          <a:xfrm>
            <a:off x="6393789" y="3943443"/>
            <a:ext cx="524625" cy="930494"/>
            <a:chOff x="7096721" y="3622185"/>
            <a:chExt cx="524625" cy="930494"/>
          </a:xfrm>
        </p:grpSpPr>
        <p:sp>
          <p:nvSpPr>
            <p:cNvPr id="7" name="Pil høyre 6"/>
            <p:cNvSpPr/>
            <p:nvPr/>
          </p:nvSpPr>
          <p:spPr bwMode="auto">
            <a:xfrm rot="6755731">
              <a:off x="6978835" y="4146035"/>
              <a:ext cx="524530" cy="288758"/>
            </a:xfrm>
            <a:prstGeom prst="rightArrow">
              <a:avLst/>
            </a:prstGeom>
            <a:solidFill>
              <a:srgbClr val="00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3" name="Picture 4" descr="https://upload.wikimedia.org/wikipedia/commons/thumb/a/a5/Messagebox_info.svg/130px-Messagebox_inf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350" y="3622185"/>
              <a:ext cx="360996" cy="360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e 16"/>
          <p:cNvGrpSpPr/>
          <p:nvPr/>
        </p:nvGrpSpPr>
        <p:grpSpPr>
          <a:xfrm>
            <a:off x="6692845" y="4502085"/>
            <a:ext cx="897671" cy="589247"/>
            <a:chOff x="7395777" y="4180827"/>
            <a:chExt cx="897671" cy="589247"/>
          </a:xfrm>
        </p:grpSpPr>
        <p:sp>
          <p:nvSpPr>
            <p:cNvPr id="8" name="Pil høyre 7"/>
            <p:cNvSpPr/>
            <p:nvPr/>
          </p:nvSpPr>
          <p:spPr bwMode="auto">
            <a:xfrm rot="8809174">
              <a:off x="7395777" y="4481316"/>
              <a:ext cx="524530" cy="288758"/>
            </a:xfrm>
            <a:prstGeom prst="rightArrow">
              <a:avLst/>
            </a:prstGeom>
            <a:solidFill>
              <a:srgbClr val="00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4" name="Picture 4" descr="https://upload.wikimedia.org/wikipedia/commons/thumb/a/a5/Messagebox_info.svg/130px-Messagebox_inf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452" y="4180827"/>
              <a:ext cx="360996" cy="360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pe 17"/>
          <p:cNvGrpSpPr/>
          <p:nvPr/>
        </p:nvGrpSpPr>
        <p:grpSpPr>
          <a:xfrm>
            <a:off x="6890207" y="5233279"/>
            <a:ext cx="972151" cy="360996"/>
            <a:chOff x="7593139" y="4912021"/>
            <a:chExt cx="972151" cy="360996"/>
          </a:xfrm>
        </p:grpSpPr>
        <p:sp>
          <p:nvSpPr>
            <p:cNvPr id="9" name="Pil høyre 8"/>
            <p:cNvSpPr/>
            <p:nvPr/>
          </p:nvSpPr>
          <p:spPr bwMode="auto">
            <a:xfrm rot="10800000">
              <a:off x="7593139" y="4948140"/>
              <a:ext cx="524530" cy="288758"/>
            </a:xfrm>
            <a:prstGeom prst="rightArrow">
              <a:avLst/>
            </a:prstGeom>
            <a:solidFill>
              <a:srgbClr val="00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5" name="Picture 4" descr="https://upload.wikimedia.org/wikipedia/commons/thumb/a/a5/Messagebox_info.svg/130px-Messagebox_inf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294" y="4912021"/>
              <a:ext cx="360996" cy="360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pe 18"/>
          <p:cNvGrpSpPr/>
          <p:nvPr/>
        </p:nvGrpSpPr>
        <p:grpSpPr>
          <a:xfrm>
            <a:off x="6793957" y="5846914"/>
            <a:ext cx="925044" cy="539608"/>
            <a:chOff x="7496889" y="5525656"/>
            <a:chExt cx="925044" cy="539608"/>
          </a:xfrm>
        </p:grpSpPr>
        <p:sp>
          <p:nvSpPr>
            <p:cNvPr id="10" name="Pil høyre 9"/>
            <p:cNvSpPr/>
            <p:nvPr/>
          </p:nvSpPr>
          <p:spPr bwMode="auto">
            <a:xfrm rot="12337567">
              <a:off x="7496889" y="5525656"/>
              <a:ext cx="524530" cy="288758"/>
            </a:xfrm>
            <a:prstGeom prst="rightArrow">
              <a:avLst/>
            </a:prstGeom>
            <a:solidFill>
              <a:srgbClr val="00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6" name="Picture 4" descr="https://upload.wikimedia.org/wikipedia/commons/thumb/a/a5/Messagebox_info.svg/130px-Messagebox_inf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937" y="5704268"/>
              <a:ext cx="360996" cy="360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Ellipse 3"/>
          <p:cNvSpPr/>
          <p:nvPr/>
        </p:nvSpPr>
        <p:spPr bwMode="auto">
          <a:xfrm>
            <a:off x="5700651" y="4963799"/>
            <a:ext cx="1052190" cy="1053965"/>
          </a:xfrm>
          <a:prstGeom prst="ellipse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96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105694" y="2369482"/>
            <a:ext cx="3461818" cy="38965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Referansegruppe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Ekspertgruppe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Verksteder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Seminarer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Møte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Bieffekter av involvering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09"/>
            <a:endParaRPr lang="nb-NO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>
                <a:latin typeface="Calibri" panose="020F0502020204030204" pitchFamily="34" charset="0"/>
              </a:rPr>
              <a:t>Organisering, dialog, metode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574" y="1505874"/>
            <a:ext cx="8342376" cy="726687"/>
          </a:xfrm>
        </p:spPr>
        <p:txBody>
          <a:bodyPr/>
          <a:lstStyle/>
          <a:p>
            <a:pPr marL="0" indent="0"/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Planlagt organisering i en tidlig fase av prosjektet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32" y="2399419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0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>
                <a:latin typeface="Calibri" panose="020F0502020204030204" pitchFamily="34" charset="0"/>
              </a:rPr>
              <a:t>Organisering, dialog, metode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24" y="1563623"/>
            <a:ext cx="8342376" cy="5177835"/>
          </a:xfrm>
        </p:spPr>
        <p:txBody>
          <a:bodyPr/>
          <a:lstStyle/>
          <a:p>
            <a:pPr marL="0" indent="0"/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Kvantitative og kvalitative data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Fleste resultater basert </a:t>
            </a:r>
            <a:b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på kvantitative data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Logistikkmodell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SSB-</a:t>
            </a:r>
            <a:r>
              <a:rPr lang="nb-NO" sz="1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lastebilundersøkelse</a:t>
            </a:r>
            <a:endParaRPr lang="nb-NO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Statistikker 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Ble det gjennomført analyser basert på kvalitative data?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Intervjuer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Kunnskap fra arrangement</a:t>
            </a:r>
            <a:endParaRPr lang="nb-NO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Hvilken betydning hadde resultater fra kvalitative analyser for konklusjonene i NTP godsanalysen?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endParaRPr lang="nb-NO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164" lvl="1" indent="-457154">
              <a:buFont typeface="Arial" panose="020B0604020202020204" pitchFamily="34" charset="0"/>
              <a:buChar char="•"/>
            </a:pPr>
            <a:endParaRPr lang="nb-NO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H:\Vest\Fergefri E39\Godsundersøkelse\Bilder\Ali\20121025_0850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1" b="3655"/>
          <a:stretch/>
        </p:blipFill>
        <p:spPr bwMode="auto">
          <a:xfrm>
            <a:off x="5055980" y="1757549"/>
            <a:ext cx="4425669" cy="237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 smtClean="0">
                <a:latin typeface="Calibri" panose="020F0502020204030204" pitchFamily="34" charset="0"/>
              </a:rPr>
              <a:t>Tidligere undersøkelser</a:t>
            </a:r>
            <a:endParaRPr lang="nb-NO" sz="3200" spc="300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4"/>
            <a:ext cx="8342376" cy="36179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Mange regionale/lokale undersøkelser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endParaRPr lang="nb-NO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Hvilken rolle spilte andre undersøkelser i arbeidet som ble gjennomført?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Valg av metode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Kvalitetssikring av resultater</a:t>
            </a:r>
          </a:p>
          <a:p>
            <a:pPr marL="742910" lvl="1" indent="-342900">
              <a:buFont typeface="Arial" panose="020B0604020202020204" pitchFamily="34" charset="0"/>
              <a:buChar char="•"/>
            </a:pPr>
            <a:endParaRPr lang="nb-NO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Hvordan ble avvik i resultater håndtert/analysert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50" y="3330045"/>
            <a:ext cx="3219203" cy="75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21" y="4594524"/>
            <a:ext cx="2222664" cy="1195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9" y="5170132"/>
            <a:ext cx="3074824" cy="10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49" y="5708014"/>
            <a:ext cx="3074533" cy="818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21" y="1026410"/>
            <a:ext cx="2543175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 bwMode="auto">
          <a:xfrm>
            <a:off x="6078071" y="6562165"/>
            <a:ext cx="2214282" cy="179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6" rIns="91431" bIns="45716" numCol="1" rtlCol="0" anchor="t" anchorCtr="0" compatLnSpc="1">
            <a:prstTxWarp prst="textNoShape">
              <a:avLst/>
            </a:prstTxWarp>
          </a:bodyPr>
          <a:lstStyle/>
          <a:p>
            <a:pPr defTabSz="914309"/>
            <a:endParaRPr lang="nb-NO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spc="300" dirty="0" smtClean="0">
                <a:latin typeface="Calibri" panose="020F0502020204030204" pitchFamily="34" charset="0"/>
              </a:rPr>
              <a:t>Sentrale funn</a:t>
            </a:r>
            <a:endParaRPr lang="nb-NO" sz="3200" spc="300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24" y="1563623"/>
            <a:ext cx="8342376" cy="4998541"/>
          </a:xfrm>
        </p:spPr>
        <p:txBody>
          <a:bodyPr/>
          <a:lstStyle/>
          <a:p>
            <a:pPr marL="0" indent="0"/>
            <a:endParaRPr lang="nb-NO" sz="2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2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nb-NO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Liten konkurranse mellom transportformene</a:t>
            </a:r>
          </a:p>
          <a:p>
            <a:pPr marL="0" indent="0"/>
            <a:endParaRPr lang="nb-NO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Alle </a:t>
            </a:r>
            <a:r>
              <a:rPr lang="nb-NO" sz="2200" dirty="0">
                <a:latin typeface="Calibri" panose="020F0502020204030204" pitchFamily="34" charset="0"/>
                <a:cs typeface="Calibri" panose="020F0502020204030204" pitchFamily="34" charset="0"/>
              </a:rPr>
              <a:t>transportformer har sine markeder basert på godset beskaffenhet og geografiske </a:t>
            </a: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relasjoner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Av 270 millioner tonn på veg har mellom 5 og 7 tonn overføringspotensial til andre transportformer</a:t>
            </a:r>
          </a:p>
          <a:p>
            <a:pPr marL="857164" lvl="1" indent="-457154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ruk av sterke virkemidler</a:t>
            </a:r>
            <a:endParaRPr lang="nb-NO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Hvor langt er man villig til å gå/kreve/investere for å få </a:t>
            </a:r>
            <a:b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overført gods?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endParaRPr lang="nb-NO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18143" y="1714294"/>
            <a:ext cx="8335478" cy="830997"/>
          </a:xfrm>
          <a:prstGeom prst="rect">
            <a:avLst/>
          </a:prstGeom>
          <a:ln>
            <a:solidFill>
              <a:srgbClr val="00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«Alle transportformer må bli mer klimavennlige: På tide å droppe snakket om overføring fra veg til sjø og </a:t>
            </a:r>
            <a:r>
              <a:rPr lang="nb-NO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bane.»   </a:t>
            </a:r>
            <a:r>
              <a:rPr lang="nb-NO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b-NO" sz="1400" i="1" dirty="0">
                <a:latin typeface="Calibri" panose="020F0502020204030204" pitchFamily="34" charset="0"/>
                <a:cs typeface="Calibri" panose="020F0502020204030204" pitchFamily="34" charset="0"/>
              </a:rPr>
              <a:t>Samferdsel, september 2015</a:t>
            </a:r>
            <a:r>
              <a:rPr lang="nb-NO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b-NO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3" grpId="0" animBg="1"/>
    </p:bldLst>
  </p:timing>
</p:sld>
</file>

<file path=ppt/theme/theme1.xml><?xml version="1.0" encoding="utf-8"?>
<a:theme xmlns:a="http://schemas.openxmlformats.org/drawingml/2006/main" name="RFK_PP_Admin_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RIS">
    <a:dk1>
      <a:srgbClr val="212121"/>
    </a:dk1>
    <a:lt1>
      <a:sysClr val="window" lastClr="FFFFFF"/>
    </a:lt1>
    <a:dk2>
      <a:srgbClr val="8F8D8D"/>
    </a:dk2>
    <a:lt2>
      <a:srgbClr val="D2D4D4"/>
    </a:lt2>
    <a:accent1>
      <a:srgbClr val="FFD500"/>
    </a:accent1>
    <a:accent2>
      <a:srgbClr val="CE1531"/>
    </a:accent2>
    <a:accent3>
      <a:srgbClr val="76B82A"/>
    </a:accent3>
    <a:accent4>
      <a:srgbClr val="00B1B2"/>
    </a:accent4>
    <a:accent5>
      <a:srgbClr val="6D5D52"/>
    </a:accent5>
    <a:accent6>
      <a:srgbClr val="003D7C"/>
    </a:accent6>
    <a:hlink>
      <a:srgbClr val="0BBBEF"/>
    </a:hlink>
    <a:folHlink>
      <a:srgbClr val="F7A600"/>
    </a:folHlink>
  </a:clrScheme>
  <a:fontScheme name="Angle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华文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RFK_PP_Admin_blank</Template>
  <TotalTime>3177</TotalTime>
  <Words>826</Words>
  <Application>Microsoft Office PowerPoint</Application>
  <PresentationFormat>Egendefinert</PresentationFormat>
  <Paragraphs>206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RFK_PP_Admin_blank</vt:lpstr>
      <vt:lpstr>NTP godsanalyse - kommentarer</vt:lpstr>
      <vt:lpstr>Bakgrunn for NTP godsanalyse</vt:lpstr>
      <vt:lpstr>Mål med arbeidet</vt:lpstr>
      <vt:lpstr>Organisering, dialog, metode</vt:lpstr>
      <vt:lpstr>Organisering, dialog, metode</vt:lpstr>
      <vt:lpstr>Organisering, dialog, metode</vt:lpstr>
      <vt:lpstr>Organisering, dialog, metode</vt:lpstr>
      <vt:lpstr>Tidligere undersøkelser</vt:lpstr>
      <vt:lpstr>Sentrale funn</vt:lpstr>
      <vt:lpstr>Sentrale funn</vt:lpstr>
      <vt:lpstr>Sentrale funn</vt:lpstr>
      <vt:lpstr>Sentrale funn</vt:lpstr>
      <vt:lpstr>Sentrale funn</vt:lpstr>
      <vt:lpstr>Sentrale funn</vt:lpstr>
      <vt:lpstr>Måloppnåelse og videre arbeid</vt:lpstr>
      <vt:lpstr>Måloppnåelse og videre arbeid</vt:lpstr>
      <vt:lpstr>Måloppnåelse og videre arbeid</vt:lpstr>
      <vt:lpstr>PowerPoint-presentasjon</vt:lpstr>
    </vt:vector>
  </TitlesOfParts>
  <Company>Rogaland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Stavangerregionen: Muligheter og utfordringer for oljebyen   Janne Johnsen Fylkesordfører</dc:title>
  <dc:creator>Tina Bru</dc:creator>
  <cp:lastModifiedBy>Pia Farstad von Hall</cp:lastModifiedBy>
  <cp:revision>174</cp:revision>
  <cp:lastPrinted>2015-10-19T11:19:56Z</cp:lastPrinted>
  <dcterms:created xsi:type="dcterms:W3CDTF">2013-06-03T10:40:57Z</dcterms:created>
  <dcterms:modified xsi:type="dcterms:W3CDTF">2015-10-30T08:48:13Z</dcterms:modified>
</cp:coreProperties>
</file>