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8" r:id="rId4"/>
    <p:sldId id="269" r:id="rId5"/>
    <p:sldId id="281" r:id="rId6"/>
    <p:sldId id="270" r:id="rId7"/>
    <p:sldId id="280" r:id="rId8"/>
    <p:sldId id="283" r:id="rId9"/>
    <p:sldId id="271" r:id="rId10"/>
    <p:sldId id="272" r:id="rId11"/>
    <p:sldId id="273" r:id="rId12"/>
    <p:sldId id="275" r:id="rId13"/>
    <p:sldId id="276" r:id="rId14"/>
    <p:sldId id="274" r:id="rId15"/>
    <p:sldId id="282" r:id="rId16"/>
    <p:sldId id="284" r:id="rId17"/>
    <p:sldId id="28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3013C-2092-4DDD-B4C6-5006CF417391}" type="datetimeFigureOut">
              <a:rPr lang="nb-NO" smtClean="0"/>
              <a:pPr/>
              <a:t>30.10.2015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26DB-CE51-4EB2-830B-E3E181BBA277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6333"/>
            <a:ext cx="7772400" cy="57211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36192"/>
            <a:ext cx="7772400" cy="79760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6" y="544927"/>
            <a:ext cx="1612392" cy="1164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252"/>
            <a:ext cx="9144000" cy="255574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000343" y="6308388"/>
            <a:ext cx="3003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rgbClr val="91AEC3"/>
                </a:solidFill>
              </a:rPr>
              <a:t>– Vi tar </a:t>
            </a:r>
            <a:r>
              <a:rPr lang="en-GB" dirty="0" err="1" smtClean="0">
                <a:solidFill>
                  <a:srgbClr val="91AEC3"/>
                </a:solidFill>
              </a:rPr>
              <a:t>ansvar</a:t>
            </a:r>
            <a:r>
              <a:rPr lang="en-GB" dirty="0" smtClean="0">
                <a:solidFill>
                  <a:srgbClr val="91AEC3"/>
                </a:solidFill>
              </a:rPr>
              <a:t> for </a:t>
            </a:r>
            <a:r>
              <a:rPr lang="en-GB" dirty="0" err="1" smtClean="0">
                <a:solidFill>
                  <a:srgbClr val="91AEC3"/>
                </a:solidFill>
              </a:rPr>
              <a:t>sjøvegen</a:t>
            </a:r>
            <a:endParaRPr lang="en-GB" dirty="0">
              <a:solidFill>
                <a:srgbClr val="91AEC3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22786" y="4446427"/>
            <a:ext cx="7772400" cy="797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3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2C4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442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24172"/>
            <a:ext cx="82296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Undersideill_og_logo-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368"/>
            <a:ext cx="9144000" cy="16276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8330" y="6375581"/>
            <a:ext cx="2689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chemeClr val="tx2"/>
                </a:solidFill>
              </a:rPr>
              <a:t>– Vi tar </a:t>
            </a:r>
            <a:r>
              <a:rPr lang="en-GB" sz="1600" dirty="0" err="1" smtClean="0">
                <a:solidFill>
                  <a:schemeClr val="tx2"/>
                </a:solidFill>
              </a:rPr>
              <a:t>ansvar</a:t>
            </a:r>
            <a:r>
              <a:rPr lang="en-GB" sz="1600" dirty="0" smtClean="0">
                <a:solidFill>
                  <a:schemeClr val="tx2"/>
                </a:solidFill>
              </a:rPr>
              <a:t> for </a:t>
            </a:r>
            <a:r>
              <a:rPr lang="en-GB" sz="1600" dirty="0" err="1" smtClean="0">
                <a:solidFill>
                  <a:schemeClr val="tx2"/>
                </a:solidFill>
              </a:rPr>
              <a:t>sjøvegen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93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2696"/>
            <a:ext cx="4038600" cy="4057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696"/>
            <a:ext cx="4038600" cy="405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24172"/>
            <a:ext cx="82296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dersideill_og_logo-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368"/>
            <a:ext cx="9144000" cy="16276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68330" y="6375581"/>
            <a:ext cx="2689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chemeClr val="tx2"/>
                </a:solidFill>
              </a:rPr>
              <a:t>– Vi tar </a:t>
            </a:r>
            <a:r>
              <a:rPr lang="en-GB" sz="1600" dirty="0" err="1" smtClean="0">
                <a:solidFill>
                  <a:schemeClr val="tx2"/>
                </a:solidFill>
              </a:rPr>
              <a:t>ansvar</a:t>
            </a:r>
            <a:r>
              <a:rPr lang="en-GB" sz="1600" dirty="0" smtClean="0">
                <a:solidFill>
                  <a:schemeClr val="tx2"/>
                </a:solidFill>
              </a:rPr>
              <a:t> for </a:t>
            </a:r>
            <a:r>
              <a:rPr lang="en-GB" sz="1600" dirty="0" err="1" smtClean="0">
                <a:solidFill>
                  <a:schemeClr val="tx2"/>
                </a:solidFill>
              </a:rPr>
              <a:t>sjøvegen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20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188"/>
            <a:ext cx="4040188" cy="695269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2483"/>
            <a:ext cx="4040188" cy="34211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1188"/>
            <a:ext cx="4041775" cy="695269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rgbClr val="E9510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2484"/>
            <a:ext cx="4041775" cy="3421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324172"/>
            <a:ext cx="82296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dersideill_og_logo-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368"/>
            <a:ext cx="9144000" cy="162763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68330" y="6375581"/>
            <a:ext cx="2689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chemeClr val="tx2"/>
                </a:solidFill>
              </a:rPr>
              <a:t>– Vi tar </a:t>
            </a:r>
            <a:r>
              <a:rPr lang="en-GB" sz="1600" dirty="0" err="1" smtClean="0">
                <a:solidFill>
                  <a:schemeClr val="tx2"/>
                </a:solidFill>
              </a:rPr>
              <a:t>ansvar</a:t>
            </a:r>
            <a:r>
              <a:rPr lang="en-GB" sz="1600" dirty="0" smtClean="0">
                <a:solidFill>
                  <a:schemeClr val="tx2"/>
                </a:solidFill>
              </a:rPr>
              <a:t> for </a:t>
            </a:r>
            <a:r>
              <a:rPr lang="en-GB" sz="1600" dirty="0" err="1" smtClean="0">
                <a:solidFill>
                  <a:schemeClr val="tx2"/>
                </a:solidFill>
              </a:rPr>
              <a:t>sjøvegen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37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6" name="Picture 5" descr="Undersideill_og_logo-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368"/>
            <a:ext cx="9144000" cy="162763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324172"/>
            <a:ext cx="82296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268330" y="6375581"/>
            <a:ext cx="2689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chemeClr val="tx2"/>
                </a:solidFill>
              </a:rPr>
              <a:t>– Vi tar </a:t>
            </a:r>
            <a:r>
              <a:rPr lang="en-GB" sz="1600" dirty="0" err="1" smtClean="0">
                <a:solidFill>
                  <a:schemeClr val="tx2"/>
                </a:solidFill>
              </a:rPr>
              <a:t>ansvar</a:t>
            </a:r>
            <a:r>
              <a:rPr lang="en-GB" sz="1600" dirty="0" smtClean="0">
                <a:solidFill>
                  <a:schemeClr val="tx2"/>
                </a:solidFill>
              </a:rPr>
              <a:t> for </a:t>
            </a:r>
            <a:r>
              <a:rPr lang="en-GB" sz="1600" dirty="0" err="1" smtClean="0">
                <a:solidFill>
                  <a:schemeClr val="tx2"/>
                </a:solidFill>
              </a:rPr>
              <a:t>sjøvegen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6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015" y="4310171"/>
            <a:ext cx="7596045" cy="114599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25811" y="2258031"/>
            <a:ext cx="5138452" cy="0"/>
          </a:xfrm>
          <a:prstGeom prst="line">
            <a:avLst/>
          </a:prstGeom>
          <a:ln w="12700" cmpd="sng">
            <a:solidFill>
              <a:schemeClr val="accent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025811" y="3809275"/>
            <a:ext cx="5138452" cy="0"/>
          </a:xfrm>
          <a:prstGeom prst="line">
            <a:avLst/>
          </a:prstGeom>
          <a:ln w="12700" cmpd="sng">
            <a:solidFill>
              <a:schemeClr val="accent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aksideill_03-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8072"/>
            <a:ext cx="9144000" cy="1709928"/>
          </a:xfrm>
          <a:prstGeom prst="rect">
            <a:avLst/>
          </a:prstGeom>
        </p:spPr>
      </p:pic>
      <p:pic>
        <p:nvPicPr>
          <p:cNvPr id="13" name="Picture 12" descr="Baksidelogo_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77" y="548644"/>
            <a:ext cx="1874520" cy="135331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335923" y="2405550"/>
            <a:ext cx="651822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3600" dirty="0" smtClean="0">
                <a:solidFill>
                  <a:schemeClr val="accent1"/>
                </a:solidFill>
              </a:rPr>
              <a:t>TAKK FOR OPPMERKSOMHETEN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7015" y="3935906"/>
            <a:ext cx="759604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nb-NO" sz="2200" b="1" dirty="0" err="1" smtClean="0">
                <a:solidFill>
                  <a:schemeClr val="bg1"/>
                </a:solidFill>
              </a:rPr>
              <a:t>www.kystverket.no</a:t>
            </a:r>
            <a:endParaRPr lang="nb-NO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074F26-3D20-4FCC-9E43-DA0F268A160A}" type="datetime1">
              <a:rPr lang="nb-NO" smtClean="0"/>
              <a:pPr/>
              <a:t>30.10.2015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02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66084-506C-4C08-B43F-57216710D070}" type="datetime1">
              <a:rPr lang="nb-NO" smtClean="0"/>
              <a:pPr/>
              <a:t>30.10.2015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53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5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5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1" r:id="rId6"/>
    <p:sldLayoutId id="2147483658" r:id="rId7"/>
    <p:sldLayoutId id="2147483659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o/url?sa=i&amp;rct=j&amp;q=&amp;esrc=s&amp;source=images&amp;cd=&amp;cad=rja&amp;uact=8&amp;ved=0CAcQjRxqFQoTCJC9rdjx58gCFQLdLAodGYUEiw&amp;url=http://www.bricoleurbanism.org/whimsicality/personal-container-management/&amp;bvm=bv.106130839,d.bGg&amp;psig=AFQjCNFmuaAboCsLxxGmYTgTNQcxqZiLeQ&amp;ust=14462152139585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Bred samfunnsanalyse av godstransport :</a:t>
            </a:r>
            <a:br>
              <a:rPr lang="nb-NO" dirty="0" smtClean="0"/>
            </a:br>
            <a:r>
              <a:rPr lang="nb-NO" dirty="0" smtClean="0"/>
              <a:t>Havner – utviklingstrekk og muligheter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854696" cy="1752600"/>
          </a:xfrm>
        </p:spPr>
        <p:txBody>
          <a:bodyPr>
            <a:normAutofit/>
          </a:bodyPr>
          <a:lstStyle/>
          <a:p>
            <a:r>
              <a:rPr lang="nb-NO" dirty="0" smtClean="0"/>
              <a:t>Møte KS/KS Bedrift</a:t>
            </a:r>
          </a:p>
          <a:p>
            <a:r>
              <a:rPr lang="nb-NO" dirty="0" smtClean="0"/>
              <a:t>Oslo, 30.10.2015</a:t>
            </a:r>
          </a:p>
          <a:p>
            <a:r>
              <a:rPr lang="nb-NO" dirty="0" smtClean="0"/>
              <a:t>Thorkel C. Askildsen, Kystverket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Etterspør markedet godskonsentrasjon? Utvikling i fordeling mellom stamnetthavner og øvrige havner</a:t>
            </a:r>
            <a:endParaRPr lang="nb-NO" sz="28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403647" y="2095500"/>
          <a:ext cx="5835353" cy="3709762"/>
        </p:xfrm>
        <a:graphic>
          <a:graphicData uri="http://schemas.openxmlformats.org/drawingml/2006/table">
            <a:tbl>
              <a:tblPr/>
              <a:tblGrid>
                <a:gridCol w="833622"/>
                <a:gridCol w="1667243"/>
                <a:gridCol w="833622"/>
                <a:gridCol w="833622"/>
                <a:gridCol w="833622"/>
                <a:gridCol w="833622"/>
              </a:tblGrid>
              <a:tr h="26498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6498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Lastkategori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Havnekategori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Våt bulk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Ikke stamnetthavner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3 787 178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9 324 757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Stamnetthavner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108 951 555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82 000 317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112 738 733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91 325 074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tørr bulk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Ikke stamnetthavner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20 519 891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35 489 842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Stamnetthavner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33 890 679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48 475 693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54 410 570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83 965 535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Container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Ikke stamnetthavner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725 042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1 095 883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Stamnetthavner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3 565 724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5 372 212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4 290 766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6 468 095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Stykkgods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Ikke stamnetthavner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7 375 129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5 710 970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Stamnetthavner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9 649 732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10 898 708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17 024 861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16 609 678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Gir godskonsentrasjon mindre vegtransport og mer sjøtransport?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Sjømatproduksjon: Antall slakterier redusert med 60% på 10 år – hvert slakteri håndterer i gjennomsnitt fire ganger større volumer enn for ti år siden. Dette har ikke medført mer </a:t>
            </a:r>
            <a:r>
              <a:rPr lang="nb-NO" dirty="0" err="1" smtClean="0"/>
              <a:t>ferskfiskeksport</a:t>
            </a:r>
            <a:r>
              <a:rPr lang="nb-NO" dirty="0" smtClean="0"/>
              <a:t> på skip</a:t>
            </a:r>
          </a:p>
          <a:p>
            <a:r>
              <a:rPr lang="nb-NO" dirty="0" smtClean="0"/>
              <a:t>Norske og europeiske sentrallagre – dette har medført mer vegtransport og omtales derfor som et problem snarere enn en løsning</a:t>
            </a:r>
          </a:p>
          <a:p>
            <a:r>
              <a:rPr lang="nb-NO" dirty="0" smtClean="0"/>
              <a:t>Reduksjon i </a:t>
            </a:r>
            <a:r>
              <a:rPr lang="nb-NO" dirty="0" err="1" smtClean="0"/>
              <a:t>samlasterterminaler</a:t>
            </a:r>
            <a:r>
              <a:rPr lang="nb-NO" dirty="0" smtClean="0"/>
              <a:t> – mer vegtransport (lengre distribusjonsruter)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Containerkostnader i havn – CASE: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2771800" y="1498387"/>
          <a:ext cx="3324200" cy="4569300"/>
        </p:xfrm>
        <a:graphic>
          <a:graphicData uri="http://schemas.openxmlformats.org/drawingml/2006/table">
            <a:tbl>
              <a:tblPr/>
              <a:tblGrid>
                <a:gridCol w="1662100"/>
                <a:gridCol w="831050"/>
                <a:gridCol w="831050"/>
              </a:tblGrid>
              <a:tr h="2284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Fartøy: </a:t>
                      </a:r>
                      <a:r>
                        <a:rPr lang="nb-NO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750 </a:t>
                      </a:r>
                      <a:r>
                        <a:rPr lang="nb-NO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TEU lastekapasitet, 6901 BT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284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Lossing av 250 containere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Utgiftspost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Anløpsavgift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Kaivederlag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ISPS-avg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 skip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 container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Kranløft dagtid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Varevederlag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 til havn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Terminaloperatør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Tidskostnader bil og skip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4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51673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90" y="2996952"/>
            <a:ext cx="6041267" cy="369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På leting etter stordriftsfordeler</a:t>
            </a:r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Godsvolum og tidsbruk - containere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33" y="1484784"/>
            <a:ext cx="7762905" cy="479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Havner - eiendomsinntekter</a:t>
            </a:r>
            <a:endParaRPr lang="nb-NO" dirty="0"/>
          </a:p>
        </p:txBody>
      </p:sp>
      <p:pic>
        <p:nvPicPr>
          <p:cNvPr id="3074" name="Bild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614191"/>
            <a:ext cx="6108700" cy="36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Godsfergen - transportpriser</a:t>
            </a:r>
            <a:endParaRPr lang="nb-NO" dirty="0"/>
          </a:p>
        </p:txBody>
      </p:sp>
      <p:pic>
        <p:nvPicPr>
          <p:cNvPr id="3" name="Bilde 2" descr="gods-fergen_Rundtursp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2" y="1269964"/>
            <a:ext cx="6199094" cy="464932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869141" y="2433918"/>
            <a:ext cx="981635" cy="155985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5329518" y="2433918"/>
            <a:ext cx="981635" cy="155985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linje 6"/>
          <p:cNvCxnSpPr/>
          <p:nvPr/>
        </p:nvCxnSpPr>
        <p:spPr>
          <a:xfrm flipH="1">
            <a:off x="1317813" y="3778624"/>
            <a:ext cx="753034" cy="2151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174813" y="3809110"/>
            <a:ext cx="1143000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1 700 ++</a:t>
            </a:r>
            <a:endParaRPr lang="nb-NO" dirty="0"/>
          </a:p>
        </p:txBody>
      </p:sp>
      <p:cxnSp>
        <p:nvCxnSpPr>
          <p:cNvPr id="11" name="Rett linje 10"/>
          <p:cNvCxnSpPr>
            <a:stCxn id="5" idx="5"/>
          </p:cNvCxnSpPr>
          <p:nvPr/>
        </p:nvCxnSpPr>
        <p:spPr>
          <a:xfrm>
            <a:off x="6167396" y="3765340"/>
            <a:ext cx="919204" cy="3826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7086600" y="4147956"/>
            <a:ext cx="1143000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2 x 1 000</a:t>
            </a:r>
            <a:endParaRPr lang="nb-N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Distribusjonskostnadene innebærer at: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må bringe havnene til folket</a:t>
            </a:r>
          </a:p>
          <a:p>
            <a:pPr lvl="1"/>
            <a:r>
              <a:rPr lang="nb-NO" dirty="0" smtClean="0"/>
              <a:t>Desentralisert havnestruktur</a:t>
            </a:r>
          </a:p>
          <a:p>
            <a:r>
              <a:rPr lang="nb-NO" dirty="0" smtClean="0"/>
              <a:t>Vi må bringe folket til havnene</a:t>
            </a:r>
          </a:p>
          <a:p>
            <a:pPr lvl="1"/>
            <a:r>
              <a:rPr lang="nb-NO" dirty="0" smtClean="0"/>
              <a:t>Næringsarealer i og ved havnene</a:t>
            </a:r>
          </a:p>
          <a:p>
            <a:r>
              <a:rPr lang="nb-NO" dirty="0" smtClean="0"/>
              <a:t>Samlokalisering har også andre fortrinn:</a:t>
            </a:r>
          </a:p>
          <a:p>
            <a:pPr lvl="1"/>
            <a:r>
              <a:rPr lang="nb-NO" dirty="0" smtClean="0"/>
              <a:t>Kunnskapsutveksling</a:t>
            </a:r>
          </a:p>
          <a:p>
            <a:pPr lvl="1"/>
            <a:r>
              <a:rPr lang="nb-NO" dirty="0" smtClean="0"/>
              <a:t>Rivalisering</a:t>
            </a:r>
          </a:p>
          <a:p>
            <a:pPr lvl="1"/>
            <a:r>
              <a:rPr lang="nb-NO" dirty="0" smtClean="0"/>
              <a:t>Relasjonsbygging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”</a:t>
            </a:r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Facility</a:t>
            </a:r>
            <a:r>
              <a:rPr lang="nb-NO" dirty="0" smtClean="0"/>
              <a:t>” analyse i </a:t>
            </a:r>
            <a:r>
              <a:rPr lang="nb-NO" dirty="0" err="1" smtClean="0"/>
              <a:t>ArcGIS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164288" y="1412776"/>
            <a:ext cx="1584176" cy="4368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Venstre kart:</a:t>
            </a:r>
          </a:p>
          <a:p>
            <a:r>
              <a:rPr lang="nb-NO" sz="1200" dirty="0" smtClean="0"/>
              <a:t>322 661 kartfestede bedrifter i fylkene fra Østfold   til Vest-Agder allokert til sentrum i sin postsone (1494 postsoner) som igjen er alloker til nærmeste containerhavn (8 havner i Oslofjorden)</a:t>
            </a:r>
          </a:p>
          <a:p>
            <a:endParaRPr lang="nb-NO" sz="1200" dirty="0"/>
          </a:p>
          <a:p>
            <a:r>
              <a:rPr lang="nb-NO" sz="1200" b="1" dirty="0" smtClean="0"/>
              <a:t>Høyre kart:</a:t>
            </a:r>
          </a:p>
          <a:p>
            <a:r>
              <a:rPr lang="nb-NO" sz="1200" dirty="0" smtClean="0"/>
              <a:t>De samme bedriftene allokert til et redusert antall (4) havner. Dette er det mest ”brutale” </a:t>
            </a:r>
            <a:r>
              <a:rPr lang="nb-NO" sz="1200" dirty="0" err="1" smtClean="0"/>
              <a:t>havnesaneringsscenariet</a:t>
            </a:r>
            <a:r>
              <a:rPr lang="nb-NO" sz="1200" dirty="0" smtClean="0"/>
              <a:t> som er vurdert i SUB 2.</a:t>
            </a:r>
            <a:endParaRPr lang="nb-NO" sz="1200" dirty="0"/>
          </a:p>
        </p:txBody>
      </p:sp>
      <p:pic>
        <p:nvPicPr>
          <p:cNvPr id="7" name="Bilde 6" descr="AvstandTilHavn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6946583" cy="491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Endringer i distribusjonsavstand som følge av havnereduksjon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516216" y="1385521"/>
            <a:ext cx="2520280" cy="52948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Som følge av havnereduksjonen får 255 549 av de 322 661 bedriftene i fylkene (79%) lengre avstand til nærmeste havn når antall havner reduseres fra 10 til 4.</a:t>
            </a:r>
          </a:p>
          <a:p>
            <a:endParaRPr lang="nb-NO" sz="1200" dirty="0"/>
          </a:p>
          <a:p>
            <a:r>
              <a:rPr lang="nb-NO" sz="1200" dirty="0" smtClean="0"/>
              <a:t>Kostnadsfunksjonen som ligger til grunn for ruteberegningene ligger sånn ca på 154 kr/mil, </a:t>
            </a:r>
            <a:r>
              <a:rPr lang="nb-NO" sz="1200" dirty="0" err="1" smtClean="0"/>
              <a:t>dvs</a:t>
            </a:r>
            <a:r>
              <a:rPr lang="nb-NO" sz="1200" dirty="0" smtClean="0"/>
              <a:t> at en 20% kostnadsreduksjon av en havnekostnad på 1200 kr forsvarer ca 15 km lengre kjøring. Kartet viser de områdene der bedriftene får en økt transportdistanse på </a:t>
            </a:r>
            <a:r>
              <a:rPr lang="nb-NO" sz="1200" i="1" dirty="0" smtClean="0"/>
              <a:t>mer enn </a:t>
            </a:r>
            <a:r>
              <a:rPr lang="nb-NO" sz="1200" dirty="0" smtClean="0"/>
              <a:t>15 km, altså der hvor den ekstra transportkostnaden blir mer enn de sparte havnekostnadene. Dette omfatter 248 920 bedrifter (77%).</a:t>
            </a:r>
            <a:endParaRPr lang="nb-NO" sz="1200" dirty="0"/>
          </a:p>
          <a:p>
            <a:endParaRPr lang="nb-NO" sz="1200" dirty="0" smtClean="0"/>
          </a:p>
          <a:p>
            <a:r>
              <a:rPr lang="nb-NO" sz="1200" dirty="0" smtClean="0"/>
              <a:t>G</a:t>
            </a:r>
            <a:r>
              <a:rPr lang="nb-NO" sz="1200" i="1" dirty="0" smtClean="0"/>
              <a:t>jennomsnittlig</a:t>
            </a:r>
            <a:r>
              <a:rPr lang="nb-NO" sz="1200" dirty="0" smtClean="0"/>
              <a:t> økning i distribusjonsavstand  for alle de 322661 bedriftene blir ca 61 km (939 kr), noe som altså vil utgjøre en vesentlig høyere økning enn en antatt kostnadsreduksjon i havnene (240 kr)</a:t>
            </a:r>
            <a:endParaRPr lang="nb-NO" sz="1200" dirty="0"/>
          </a:p>
        </p:txBody>
      </p:sp>
      <p:pic>
        <p:nvPicPr>
          <p:cNvPr id="5" name="Bilde 4" descr="AvstandTilHavn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6412230" cy="4537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Dagens tema: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Godskonsentrasjon, stordriftsfordeler og distribusjonsavstand</a:t>
            </a:r>
          </a:p>
          <a:p>
            <a:r>
              <a:rPr lang="nb-NO" dirty="0" smtClean="0"/>
              <a:t>Havnestruktur, eierskap og finansiering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6800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7086"/>
            <a:ext cx="8229600" cy="995326"/>
          </a:xfrm>
        </p:spPr>
        <p:txBody>
          <a:bodyPr/>
          <a:lstStyle/>
          <a:p>
            <a:r>
              <a:rPr lang="nb-NO" dirty="0" smtClean="0"/>
              <a:t>Noen konklusjoner: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5459" y="1390810"/>
            <a:ext cx="8229600" cy="5071462"/>
          </a:xfrm>
          <a:noFill/>
        </p:spPr>
        <p:txBody>
          <a:bodyPr>
            <a:noAutofit/>
          </a:bodyPr>
          <a:lstStyle/>
          <a:p>
            <a:r>
              <a:rPr lang="nb-NO" sz="1600" dirty="0" smtClean="0"/>
              <a:t>Godskonsentrasjon </a:t>
            </a:r>
            <a:r>
              <a:rPr lang="nb-NO" sz="1600" dirty="0"/>
              <a:t>og skalafordeler i knutepunktene må veies opp mot effektene av et større omland – </a:t>
            </a:r>
            <a:r>
              <a:rPr lang="nb-NO" sz="1600" dirty="0" smtClean="0"/>
              <a:t>noe som gir mindre </a:t>
            </a:r>
            <a:r>
              <a:rPr lang="nb-NO" sz="1600" dirty="0"/>
              <a:t>konkurranse og lengre vegtransport</a:t>
            </a:r>
            <a:r>
              <a:rPr lang="nb-NO" sz="1600" dirty="0" smtClean="0"/>
              <a:t>.</a:t>
            </a:r>
          </a:p>
          <a:p>
            <a:r>
              <a:rPr lang="nb-NO" sz="1600" dirty="0" smtClean="0"/>
              <a:t>Hvis fortsatt </a:t>
            </a:r>
            <a:r>
              <a:rPr lang="nb-NO" sz="1600" dirty="0" err="1" smtClean="0"/>
              <a:t>dekonsentrert</a:t>
            </a:r>
            <a:r>
              <a:rPr lang="nb-NO" sz="1600" dirty="0" smtClean="0"/>
              <a:t> havnestruktur er å foretrekke, må vi revurdere vårt syn på </a:t>
            </a:r>
          </a:p>
          <a:p>
            <a:pPr lvl="1"/>
            <a:r>
              <a:rPr lang="nb-NO" sz="1600" dirty="0" smtClean="0"/>
              <a:t>Havnekapitalens beskyttelse: En desentralisert havnestruktur understøttes av lokalt/regionalt eierskap og lokal finansiell styrke</a:t>
            </a:r>
          </a:p>
          <a:p>
            <a:pPr lvl="1"/>
            <a:r>
              <a:rPr lang="nb-NO" sz="1600" dirty="0" smtClean="0"/>
              <a:t>Lokaliseringen av havnearealer: Det er ikke tilstrekkelig med nok havneareal i sum, det må være tilstrekkelig areal lokalt</a:t>
            </a:r>
          </a:p>
          <a:p>
            <a:pPr lvl="1"/>
            <a:r>
              <a:rPr lang="nb-NO" sz="1600" dirty="0" smtClean="0"/>
              <a:t>Havnenære industriområder: Sjøtransportens konkurranseevne er følsom for distribusjonskostnader; Næringsliv bør søkes samlokalisert med havnene</a:t>
            </a:r>
          </a:p>
          <a:p>
            <a:pPr lvl="1"/>
            <a:r>
              <a:rPr lang="nb-NO" sz="1600" dirty="0" smtClean="0"/>
              <a:t>Effekter av samarbeid: Samarbeid uten godskonsentrasjon</a:t>
            </a:r>
          </a:p>
          <a:p>
            <a:pPr lvl="1"/>
            <a:r>
              <a:rPr lang="nb-NO" sz="1600" dirty="0" smtClean="0"/>
              <a:t>Nytten av statlig inngripen: Havnene tjener i all hovedsak et lokalt/regionalt behov, vi har vanskeligheter med å finne ”terminaler med en særskilt betydning i det nasjonale godstransportsystemet”</a:t>
            </a:r>
          </a:p>
          <a:p>
            <a:r>
              <a:rPr lang="nb-NO" sz="1600" dirty="0"/>
              <a:t>I diskusjoner om havnekonsentrasjon følger argumentet om </a:t>
            </a:r>
            <a:r>
              <a:rPr lang="nb-NO" sz="1600" i="1" dirty="0"/>
              <a:t>spesialisering: </a:t>
            </a:r>
            <a:r>
              <a:rPr lang="nb-NO" sz="1600" dirty="0"/>
              <a:t>Vi oppfatter at havnene spiller en viktig rolle i lokal/regional næringsutvikling og er spesialisert i henhold til dette.</a:t>
            </a:r>
            <a:endParaRPr lang="nb-NO" sz="1600" i="1" dirty="0"/>
          </a:p>
          <a:p>
            <a:r>
              <a:rPr lang="nb-NO" sz="1600" dirty="0" smtClean="0"/>
              <a:t>”Alle” snakker om overkapasitet i havnene, og om underinvesteringer, vedlikeholdsetterslep og beslutningsvegring når det gjelder statlig transportinfrastruktur. Hvem vil  ønske seg statlig havneeierskap?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 tids mantra: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328762" cy="4084423"/>
          </a:xfrm>
        </p:spPr>
        <p:txBody>
          <a:bodyPr>
            <a:normAutofit fontScale="55000" lnSpcReduction="20000"/>
          </a:bodyPr>
          <a:lstStyle/>
          <a:p>
            <a:r>
              <a:rPr lang="nb-NO" sz="3300" i="1" dirty="0" smtClean="0"/>
              <a:t>Godskonsentrasjon og spesialisering gir stordriftsfordeler, lavere enhetskostnader og en mer konkurransedyktig sjøtransport:</a:t>
            </a:r>
          </a:p>
          <a:p>
            <a:pPr lvl="1"/>
            <a:r>
              <a:rPr lang="nb-NO" sz="2500" i="1" dirty="0" smtClean="0"/>
              <a:t>”For å styrke sjøtransportens markedsandeler, er det avgjørende at havnene utvikler seg til </a:t>
            </a:r>
            <a:r>
              <a:rPr lang="nb-NO" sz="2500" i="1" dirty="0" smtClean="0">
                <a:solidFill>
                  <a:srgbClr val="FF0000"/>
                </a:solidFill>
              </a:rPr>
              <a:t>effektive omlastingsterminaler</a:t>
            </a:r>
            <a:r>
              <a:rPr lang="nb-NO" sz="2500" i="1" dirty="0" smtClean="0"/>
              <a:t>, og styrker sin posisjon som </a:t>
            </a:r>
            <a:r>
              <a:rPr lang="nb-NO" sz="2500" i="1" dirty="0" smtClean="0">
                <a:solidFill>
                  <a:srgbClr val="FF0000"/>
                </a:solidFill>
              </a:rPr>
              <a:t>knutepunkt</a:t>
            </a:r>
            <a:r>
              <a:rPr lang="nb-NO" sz="2500" i="1" dirty="0" smtClean="0"/>
              <a:t> i logistikkjeden og i transportkorridorene. Dette </a:t>
            </a:r>
            <a:r>
              <a:rPr lang="nb-NO" sz="2500" i="1" dirty="0" smtClean="0">
                <a:solidFill>
                  <a:srgbClr val="FF0000"/>
                </a:solidFill>
              </a:rPr>
              <a:t>vil kunne gi reduserte transportkostnader</a:t>
            </a:r>
            <a:r>
              <a:rPr lang="nb-NO" sz="2500" i="1" dirty="0" smtClean="0"/>
              <a:t> for næringslivet, ha positiv miljøeffekt og lette kapasitetsproblemene i deler av vegnettet. (…)En konsentrasjon av godsstrømmene til kombinerte transportkorridorer vil kunne bidra til lavere priser per godsenhet. En konsentrasjon forutsetter færre og til dels mer spesialiserte havner som i enda større grad fungerer som </a:t>
            </a:r>
            <a:r>
              <a:rPr lang="nb-NO" sz="2500" i="1" dirty="0" smtClean="0">
                <a:solidFill>
                  <a:srgbClr val="FF0000"/>
                </a:solidFill>
              </a:rPr>
              <a:t>effektive knutepunkt og velfungerende omlastingsterminaler</a:t>
            </a:r>
            <a:r>
              <a:rPr lang="nb-NO" sz="2500" i="1" dirty="0" smtClean="0"/>
              <a:t>.”</a:t>
            </a:r>
            <a:r>
              <a:rPr lang="nb-NO" sz="2500" dirty="0" smtClean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Ot.Prp</a:t>
            </a:r>
            <a:r>
              <a:rPr lang="nb-NO" dirty="0" smtClean="0"/>
              <a:t>. nr 75 (2007-2008))</a:t>
            </a:r>
            <a:endParaRPr lang="nb-NO" dirty="0"/>
          </a:p>
        </p:txBody>
      </p:sp>
      <p:pic>
        <p:nvPicPr>
          <p:cNvPr id="17410" name="Picture 2" descr="http://www.bricoleurbanism.org/wp-content/uploads/2006/11/personal-container-mngmnt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962" y="1600200"/>
            <a:ext cx="4258146" cy="319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Politikkutforming, havner: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HFL introduserer allmenn prising av tjenester (bortsett fra anløpsavgiften) og muligheter for OPS for å introdusere prisdifferensiering og ”krevende kapital” – men beholder beskyttelsen av havnekapitalen</a:t>
            </a:r>
          </a:p>
          <a:p>
            <a:pPr lvl="1"/>
            <a:r>
              <a:rPr lang="nb-NO" sz="2300" dirty="0" smtClean="0">
                <a:solidFill>
                  <a:schemeClr val="accent3">
                    <a:lumMod val="75000"/>
                  </a:schemeClr>
                </a:solidFill>
              </a:rPr>
              <a:t>”Konkurranse mellom havnene vil etter departementets vurdering, i et fungerende marked, kunne stimulere til kostnadskontroll, strategisk tenking, lavere marginer og prisdifferensiering” (</a:t>
            </a:r>
            <a:r>
              <a:rPr lang="nb-NO" sz="2300" dirty="0" err="1" smtClean="0">
                <a:solidFill>
                  <a:schemeClr val="accent3">
                    <a:lumMod val="75000"/>
                  </a:schemeClr>
                </a:solidFill>
              </a:rPr>
              <a:t>Ot</a:t>
            </a:r>
            <a:r>
              <a:rPr lang="nb-NO" sz="2300" dirty="0" smtClean="0">
                <a:solidFill>
                  <a:schemeClr val="accent3">
                    <a:lumMod val="75000"/>
                  </a:schemeClr>
                </a:solidFill>
              </a:rPr>
              <a:t> prp 75 (2007-2008) s. 101)</a:t>
            </a:r>
          </a:p>
          <a:p>
            <a:r>
              <a:rPr lang="nb-NO" dirty="0" smtClean="0"/>
              <a:t>Ny forståelse: Problemet er ikke at havnene ikke konkurrerer, de </a:t>
            </a:r>
            <a:r>
              <a:rPr lang="nb-NO" i="1" dirty="0" smtClean="0"/>
              <a:t>konkurrerer for mye om det samme godset</a:t>
            </a:r>
            <a:r>
              <a:rPr lang="nb-NO" dirty="0" smtClean="0"/>
              <a:t> – noe som hindrer ”rasjonelle løsninger”</a:t>
            </a:r>
          </a:p>
          <a:p>
            <a:pPr lvl="1"/>
            <a:r>
              <a:rPr lang="nb-NO" sz="2300" dirty="0" smtClean="0">
                <a:solidFill>
                  <a:schemeClr val="accent3">
                    <a:lumMod val="75000"/>
                  </a:schemeClr>
                </a:solidFill>
              </a:rPr>
              <a:t>” Mye tyder på at havnene i for stor grad konkurrerer om godset i stedet for å finne fram til rasjonelle og effektive samarbeidsløsninger” (NTP ”2014-23, s. 188)</a:t>
            </a:r>
          </a:p>
          <a:p>
            <a:r>
              <a:rPr lang="nb-NO" dirty="0" smtClean="0"/>
              <a:t>Enkelte markedsaktører etterlyser enda ”kraftigere grep” – vil det si at Staten skal bestemme hvem som skal få drive med containerhåndtering?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Havner i Norge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30400"/>
            <a:ext cx="8246234" cy="30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Sylinder 4"/>
          <p:cNvSpPr txBox="1"/>
          <p:nvPr/>
        </p:nvSpPr>
        <p:spPr>
          <a:xfrm>
            <a:off x="3340100" y="4950619"/>
            <a:ext cx="214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2010: 174 kommuner med definerte havnedistrikt</a:t>
            </a:r>
            <a:endParaRPr lang="nb-NO" dirty="0"/>
          </a:p>
        </p:txBody>
      </p:sp>
      <p:sp>
        <p:nvSpPr>
          <p:cNvPr id="6" name="Ellipse 5"/>
          <p:cNvSpPr/>
          <p:nvPr/>
        </p:nvSpPr>
        <p:spPr>
          <a:xfrm>
            <a:off x="3550023" y="3972645"/>
            <a:ext cx="875980" cy="8703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>
            <a:stCxn id="6" idx="5"/>
          </p:cNvCxnSpPr>
          <p:nvPr/>
        </p:nvCxnSpPr>
        <p:spPr>
          <a:xfrm>
            <a:off x="4297719" y="4715575"/>
            <a:ext cx="1288573" cy="4788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5586292" y="4950619"/>
            <a:ext cx="167512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Årsaken til all hurlumhei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Har vi for mange, små havner?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69" y="1438441"/>
            <a:ext cx="45386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77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Havner i Europa</a:t>
            </a:r>
            <a:endParaRPr lang="nb-NO" dirty="0"/>
          </a:p>
        </p:txBody>
      </p:sp>
      <p:pic>
        <p:nvPicPr>
          <p:cNvPr id="7" name="Bild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06" y="1269964"/>
            <a:ext cx="6334809" cy="505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Eierskap til europeiske havner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3100"/>
            <a:ext cx="8392818" cy="2762250"/>
          </a:xfrm>
          <a:prstGeom prst="rect">
            <a:avLst/>
          </a:prstGeom>
          <a:noFill/>
        </p:spPr>
      </p:pic>
      <p:sp>
        <p:nvSpPr>
          <p:cNvPr id="4" name="Avrundet rektangel 3"/>
          <p:cNvSpPr/>
          <p:nvPr/>
        </p:nvSpPr>
        <p:spPr>
          <a:xfrm>
            <a:off x="361150" y="1705855"/>
            <a:ext cx="3027509" cy="276225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solidFill>
                  <a:schemeClr val="accent1">
                    <a:lumMod val="75000"/>
                  </a:schemeClr>
                </a:solidFill>
              </a:rPr>
              <a:t>Men hva sier tilgjengelige data om godskonsentrasjon?</a:t>
            </a:r>
            <a:endParaRPr lang="nb-N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Bild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53285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5796136" y="1628800"/>
            <a:ext cx="3096344" cy="19381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/>
              <a:t>Verdier, normalisert </a:t>
            </a:r>
            <a:r>
              <a:rPr lang="nb-NO" b="1" dirty="0" err="1" smtClean="0"/>
              <a:t>HH-index</a:t>
            </a:r>
            <a:r>
              <a:rPr lang="nb-NO" b="1" dirty="0" smtClean="0"/>
              <a:t>:</a:t>
            </a:r>
          </a:p>
          <a:p>
            <a:r>
              <a:rPr lang="nb-NO" sz="1600" dirty="0" smtClean="0"/>
              <a:t>&lt; 0,01: Svært </a:t>
            </a:r>
            <a:r>
              <a:rPr lang="nb-NO" sz="1600" dirty="0" err="1" smtClean="0"/>
              <a:t>dekonsentrert</a:t>
            </a:r>
            <a:endParaRPr lang="nb-NO" sz="1600" dirty="0" smtClean="0"/>
          </a:p>
          <a:p>
            <a:r>
              <a:rPr lang="nb-NO" sz="1600" dirty="0" smtClean="0"/>
              <a:t>0,01-0,15: </a:t>
            </a:r>
            <a:r>
              <a:rPr lang="nb-NO" sz="1600" dirty="0" err="1" smtClean="0"/>
              <a:t>Dekonsentrert</a:t>
            </a:r>
            <a:endParaRPr lang="nb-NO" sz="1600" dirty="0" smtClean="0"/>
          </a:p>
          <a:p>
            <a:r>
              <a:rPr lang="nb-NO" sz="1600" dirty="0" smtClean="0"/>
              <a:t>0,15-0,25: Moderat konsentrert</a:t>
            </a:r>
          </a:p>
          <a:p>
            <a:r>
              <a:rPr lang="nb-NO" sz="1600" dirty="0" smtClean="0"/>
              <a:t>&gt;0,25: Høy grad av konsentrasjon</a:t>
            </a:r>
            <a:endParaRPr lang="nb-NO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4536504" cy="27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Sylinder 6"/>
          <p:cNvSpPr txBox="1"/>
          <p:nvPr/>
        </p:nvSpPr>
        <p:spPr>
          <a:xfrm>
            <a:off x="179512" y="4796753"/>
            <a:ext cx="3240360" cy="193899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Utvikling Europa, ca 1 000 havner (totalt godsomslag):</a:t>
            </a:r>
          </a:p>
          <a:p>
            <a:endParaRPr lang="nb-NO" dirty="0" smtClean="0"/>
          </a:p>
          <a:p>
            <a:r>
              <a:rPr lang="nb-NO" dirty="0" smtClean="0"/>
              <a:t>1997: 0,019</a:t>
            </a:r>
          </a:p>
          <a:p>
            <a:r>
              <a:rPr lang="nb-NO" dirty="0" smtClean="0"/>
              <a:t>2013: 0,016</a:t>
            </a:r>
          </a:p>
          <a:p>
            <a:r>
              <a:rPr lang="nb-NO" sz="1200" dirty="0" smtClean="0"/>
              <a:t>(Kilde: Eurostat)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Kystverket-mal">
  <a:themeElements>
    <a:clrScheme name="Kystverkets farge">
      <a:dk1>
        <a:sysClr val="windowText" lastClr="000000"/>
      </a:dk1>
      <a:lt1>
        <a:srgbClr val="FFFFFF"/>
      </a:lt1>
      <a:dk2>
        <a:srgbClr val="102C43"/>
      </a:dk2>
      <a:lt2>
        <a:srgbClr val="EEECE1"/>
      </a:lt2>
      <a:accent1>
        <a:srgbClr val="91AEC3"/>
      </a:accent1>
      <a:accent2>
        <a:srgbClr val="007D96"/>
      </a:accent2>
      <a:accent3>
        <a:srgbClr val="E9510E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Kystverket-mal</Template>
  <TotalTime>319</TotalTime>
  <Words>1143</Words>
  <Application>Microsoft Office PowerPoint</Application>
  <PresentationFormat>Skjermfremvisning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Kystverket-mal</vt:lpstr>
      <vt:lpstr>Bred samfunnsanalyse av godstransport : Havner – utviklingstrekk og muligheter </vt:lpstr>
      <vt:lpstr>Dagens tema:</vt:lpstr>
      <vt:lpstr>Vår tids mantra:</vt:lpstr>
      <vt:lpstr>Politikkutforming, havner:</vt:lpstr>
      <vt:lpstr>Havner i Norge</vt:lpstr>
      <vt:lpstr>Har vi for mange, små havner?</vt:lpstr>
      <vt:lpstr>Havner i Europa</vt:lpstr>
      <vt:lpstr>Eierskap til europeiske havner</vt:lpstr>
      <vt:lpstr>Men hva sier tilgjengelige data om godskonsentrasjon?</vt:lpstr>
      <vt:lpstr>Etterspør markedet godskonsentrasjon? Utvikling i fordeling mellom stamnetthavner og øvrige havner</vt:lpstr>
      <vt:lpstr>Gir godskonsentrasjon mindre vegtransport og mer sjøtransport?</vt:lpstr>
      <vt:lpstr>Containerkostnader i havn – CASE:</vt:lpstr>
      <vt:lpstr>Lysbilde 13</vt:lpstr>
      <vt:lpstr>Godsvolum og tidsbruk - containere</vt:lpstr>
      <vt:lpstr>Havner - eiendomsinntekter</vt:lpstr>
      <vt:lpstr>Godsfergen - transportpriser</vt:lpstr>
      <vt:lpstr>Distribusjonskostnadene innebærer at:</vt:lpstr>
      <vt:lpstr>”Closest Facility” analyse i ArcGIS:</vt:lpstr>
      <vt:lpstr>Endringer i distribusjonsavstand som følge av havnereduksjon</vt:lpstr>
      <vt:lpstr>Noen konklusjoner:</vt:lpstr>
    </vt:vector>
  </TitlesOfParts>
  <Company>Kystverket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Bred samfunnsanalyse av godstransport</dc:title>
  <dc:creator>Thorkel C Askildsen</dc:creator>
  <cp:lastModifiedBy>Thorkel C Askildsen</cp:lastModifiedBy>
  <cp:revision>34</cp:revision>
  <dcterms:created xsi:type="dcterms:W3CDTF">2015-06-02T14:26:16Z</dcterms:created>
  <dcterms:modified xsi:type="dcterms:W3CDTF">2015-10-30T07:57:55Z</dcterms:modified>
</cp:coreProperties>
</file>