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20"/>
  </p:notesMasterIdLst>
  <p:handoutMasterIdLst>
    <p:handoutMasterId r:id="rId21"/>
  </p:handoutMasterIdLst>
  <p:sldIdLst>
    <p:sldId id="258" r:id="rId2"/>
    <p:sldId id="296" r:id="rId3"/>
    <p:sldId id="356" r:id="rId4"/>
    <p:sldId id="358" r:id="rId5"/>
    <p:sldId id="328" r:id="rId6"/>
    <p:sldId id="352" r:id="rId7"/>
    <p:sldId id="357" r:id="rId8"/>
    <p:sldId id="353" r:id="rId9"/>
    <p:sldId id="354" r:id="rId10"/>
    <p:sldId id="355" r:id="rId11"/>
    <p:sldId id="332" r:id="rId12"/>
    <p:sldId id="327" r:id="rId13"/>
    <p:sldId id="360" r:id="rId14"/>
    <p:sldId id="359" r:id="rId15"/>
    <p:sldId id="361" r:id="rId16"/>
    <p:sldId id="362" r:id="rId17"/>
    <p:sldId id="363" r:id="rId18"/>
    <p:sldId id="364" r:id="rId19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7615" autoAdjust="0"/>
  </p:normalViewPr>
  <p:slideViewPr>
    <p:cSldViewPr>
      <p:cViewPr varScale="1">
        <p:scale>
          <a:sx n="90" d="100"/>
          <a:sy n="90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4257A-541B-4442-A05E-FC7303205B7B}" type="datetimeFigureOut">
              <a:rPr lang="nb-NO" smtClean="0"/>
              <a:t>30.10.2015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10EAB-6DD3-4D9B-B99F-5D6A7BB006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820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E00F3-68DA-4C83-ACF1-90E3683613D5}" type="datetimeFigureOut">
              <a:rPr lang="nb-NO" smtClean="0"/>
              <a:t>30.10.2015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350B1-FA12-456C-9067-99174BDF7E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913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350B1-FA12-456C-9067-99174BDF7E2F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7021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6C43-C01F-4BDF-AE98-1037FB160113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68238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47272-3DC6-4E0F-9384-1E9051DBBCE8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5885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18036-741A-4D31-9F88-8C7C6499F382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276627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Users\gretep\AppData\Local\Microsoft\Windows\Temporary Internet Files\Content.Outlook\53Z4DR7U\NTP-logo 6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6" y="5888038"/>
            <a:ext cx="11557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3"/>
          <p:cNvSpPr>
            <a:spLocks noChangeShapeType="1"/>
          </p:cNvSpPr>
          <p:nvPr userDrawn="1"/>
        </p:nvSpPr>
        <p:spPr bwMode="auto">
          <a:xfrm flipH="1">
            <a:off x="152400" y="64770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b-NO" smtClean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648200" y="6477000"/>
            <a:ext cx="2362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 smtClean="0">
                <a:solidFill>
                  <a:srgbClr val="000000"/>
                </a:solidFill>
              </a:rPr>
              <a:t>Nasjonal transportplan 2018 - 2027</a:t>
            </a:r>
          </a:p>
        </p:txBody>
      </p:sp>
      <p:sp>
        <p:nvSpPr>
          <p:cNvPr id="7" name="Line 4"/>
          <p:cNvSpPr>
            <a:spLocks noChangeShapeType="1"/>
          </p:cNvSpPr>
          <p:nvPr userDrawn="1"/>
        </p:nvSpPr>
        <p:spPr bwMode="auto">
          <a:xfrm>
            <a:off x="8451850" y="6477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b-NO" smtClean="0">
              <a:solidFill>
                <a:srgbClr val="000000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48225-F011-40D1-808F-EB8CB4256911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346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6F03B-DBEE-4519-AAE4-AB31852A981C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59926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08144-E0DF-47B8-833E-C409214D21D6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604654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88BCA-B1C9-43BD-B3DF-696D1F553A68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94389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1EE3D-1102-49E9-86EF-13846814617A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74000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6A0F2-D442-4DCD-8301-F2AB8042FA0C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17745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06741-5BC0-4B0B-BEC0-AB1E99DF24AF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6795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A174C-0F5C-4BCF-A5FA-6AE3875C250E}" type="slidenum">
              <a:rPr lang="nb-NO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3422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tekststiler i malen</a:t>
            </a:r>
          </a:p>
          <a:p>
            <a:pPr lvl="1"/>
            <a:r>
              <a:rPr lang="nb-NO" altLang="nb-NO" smtClean="0"/>
              <a:t>Andre nivå</a:t>
            </a:r>
          </a:p>
          <a:p>
            <a:pPr lvl="2"/>
            <a:r>
              <a:rPr lang="nb-NO" altLang="nb-NO" smtClean="0"/>
              <a:t>Tredje nivå</a:t>
            </a:r>
          </a:p>
          <a:p>
            <a:pPr lvl="3"/>
            <a:r>
              <a:rPr lang="nb-NO" altLang="nb-NO" smtClean="0"/>
              <a:t>Fjerde nivå</a:t>
            </a:r>
          </a:p>
          <a:p>
            <a:pPr lvl="4"/>
            <a:r>
              <a:rPr lang="nb-NO" alt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AD174-6F19-4042-8D33-8602BDC572DF}" type="slidenum">
              <a:rPr lang="nb-NO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411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Terminalstruktur</a:t>
            </a:r>
            <a:endParaRPr lang="nb-NO" dirty="0"/>
          </a:p>
        </p:txBody>
      </p:sp>
      <p:pic>
        <p:nvPicPr>
          <p:cNvPr id="6" name="Bilde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92896"/>
            <a:ext cx="2736304" cy="3866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Sylinder 4"/>
          <p:cNvSpPr txBox="1"/>
          <p:nvPr/>
        </p:nvSpPr>
        <p:spPr>
          <a:xfrm>
            <a:off x="3923928" y="3068960"/>
            <a:ext cx="43924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800" dirty="0" smtClean="0"/>
              <a:t>KS</a:t>
            </a:r>
          </a:p>
          <a:p>
            <a:pPr algn="ctr"/>
            <a:r>
              <a:rPr lang="nb-NO" sz="2800" dirty="0" smtClean="0"/>
              <a:t>Fredag 30. oktober 2015</a:t>
            </a:r>
          </a:p>
          <a:p>
            <a:pPr algn="ctr"/>
            <a:r>
              <a:rPr lang="nb-NO" sz="2800" dirty="0" smtClean="0"/>
              <a:t>Toril Presttun</a:t>
            </a:r>
          </a:p>
          <a:p>
            <a:pPr algn="ctr"/>
            <a:r>
              <a:rPr lang="nb-NO" sz="2800" dirty="0" smtClean="0"/>
              <a:t>Vegdirektoratet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30452178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Terminalkostnadene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smtClean="0"/>
              <a:t>Sjø </a:t>
            </a:r>
          </a:p>
          <a:p>
            <a:pPr lvl="1"/>
            <a:r>
              <a:rPr lang="nb-NO" sz="2000" dirty="0" smtClean="0"/>
              <a:t>inkluderer </a:t>
            </a:r>
            <a:r>
              <a:rPr lang="nb-NO" sz="2000" dirty="0"/>
              <a:t>anløp, </a:t>
            </a:r>
            <a:r>
              <a:rPr lang="nb-NO" sz="2000" dirty="0" err="1"/>
              <a:t>kaivederlag</a:t>
            </a:r>
            <a:r>
              <a:rPr lang="nb-NO" sz="2000" dirty="0"/>
              <a:t>, ISPS, vareavgifter, </a:t>
            </a:r>
            <a:r>
              <a:rPr lang="nb-NO" sz="2000" dirty="0" err="1"/>
              <a:t>losberedskap</a:t>
            </a:r>
            <a:r>
              <a:rPr lang="nb-NO" sz="2000" dirty="0"/>
              <a:t> i tillegg </a:t>
            </a:r>
            <a:r>
              <a:rPr lang="nb-NO" sz="2000" dirty="0" smtClean="0"/>
              <a:t>til terminaloperatørens kostnader samt </a:t>
            </a:r>
            <a:r>
              <a:rPr lang="nb-NO" sz="2000" dirty="0"/>
              <a:t>tidskostnader for </a:t>
            </a:r>
            <a:r>
              <a:rPr lang="nb-NO" sz="2000" dirty="0" smtClean="0"/>
              <a:t>skipene ved havn</a:t>
            </a:r>
            <a:endParaRPr lang="nb-NO" sz="2000" dirty="0"/>
          </a:p>
          <a:p>
            <a:pPr lvl="0"/>
            <a:r>
              <a:rPr lang="nb-NO" sz="2400" dirty="0" smtClean="0"/>
              <a:t>Jernbane</a:t>
            </a:r>
          </a:p>
          <a:p>
            <a:pPr lvl="1"/>
            <a:r>
              <a:rPr lang="nb-NO" sz="2000" dirty="0" smtClean="0"/>
              <a:t>inkluderer terminaloperatørens kostnader og</a:t>
            </a:r>
            <a:r>
              <a:rPr lang="nb-NO" sz="2000" dirty="0"/>
              <a:t> tidskostnader for </a:t>
            </a:r>
            <a:r>
              <a:rPr lang="nb-NO" sz="2000" dirty="0" smtClean="0"/>
              <a:t>togene på terminal</a:t>
            </a:r>
            <a:endParaRPr lang="nb-NO" sz="2000" dirty="0"/>
          </a:p>
          <a:p>
            <a:r>
              <a:rPr lang="nb-NO" sz="2000" dirty="0" smtClean="0"/>
              <a:t>Veg</a:t>
            </a:r>
          </a:p>
          <a:p>
            <a:pPr lvl="1"/>
            <a:r>
              <a:rPr lang="nb-NO" sz="2000" dirty="0" smtClean="0"/>
              <a:t>Inkluderer operatørens kostnader inkl. tidskostnader for bilene i terminal</a:t>
            </a:r>
          </a:p>
          <a:p>
            <a:pPr lvl="1"/>
            <a:endParaRPr lang="nb-NO" sz="1600" dirty="0"/>
          </a:p>
          <a:p>
            <a:pPr lvl="1"/>
            <a:endParaRPr lang="nb-NO" sz="1600" dirty="0"/>
          </a:p>
          <a:p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64456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Nettverk og beslutningstakere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Detaljerte nettverk for veg, jernbane, sjø</a:t>
            </a:r>
          </a:p>
          <a:p>
            <a:r>
              <a:rPr lang="nb-NO" dirty="0" smtClean="0">
                <a:solidFill>
                  <a:srgbClr val="FF0000"/>
                </a:solidFill>
              </a:rPr>
              <a:t>Ingen kapasitetsbegrensninger i terminal, veg- eller banenett</a:t>
            </a:r>
          </a:p>
          <a:p>
            <a:r>
              <a:rPr lang="nb-NO" dirty="0" smtClean="0"/>
              <a:t>Ved endringer i infrastruktur endres avstander, tider, kostnader, transportmiddelfordeling og transportrute basert på at brukerne tar rasjonelle valg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150578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Tiltak som er lagt inn i analysen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smtClean="0"/>
              <a:t>Satsing på enkelte havner eller jernbaneterminaler</a:t>
            </a:r>
          </a:p>
          <a:p>
            <a:pPr lvl="1"/>
            <a:r>
              <a:rPr lang="nb-NO" sz="2400" dirty="0" smtClean="0"/>
              <a:t>Disse forutsettes å bli 20% mer effektive, </a:t>
            </a:r>
            <a:r>
              <a:rPr lang="nb-NO" sz="2400" dirty="0" err="1" smtClean="0"/>
              <a:t>dvs</a:t>
            </a:r>
            <a:r>
              <a:rPr lang="nb-NO" sz="2400" dirty="0" smtClean="0"/>
              <a:t> lavere pris og redusert tidsbruk for transportbruker</a:t>
            </a:r>
            <a:endParaRPr lang="nb-NO" sz="2400" dirty="0"/>
          </a:p>
          <a:p>
            <a:r>
              <a:rPr lang="nb-NO" sz="2400" dirty="0" smtClean="0"/>
              <a:t>Havner spesialiseres, </a:t>
            </a:r>
          </a:p>
          <a:p>
            <a:pPr lvl="1"/>
            <a:r>
              <a:rPr lang="nb-NO" sz="2400" dirty="0" smtClean="0"/>
              <a:t>gis økt effektivitet for noen typer gods</a:t>
            </a:r>
          </a:p>
          <a:p>
            <a:pPr lvl="1"/>
            <a:r>
              <a:rPr lang="nb-NO" sz="2400" dirty="0" smtClean="0"/>
              <a:t>Stenges for noen typer gods</a:t>
            </a:r>
          </a:p>
          <a:p>
            <a:r>
              <a:rPr lang="nb-NO" sz="2400" dirty="0" smtClean="0"/>
              <a:t>Jernbaneterminaler opprettes</a:t>
            </a:r>
          </a:p>
          <a:p>
            <a:r>
              <a:rPr lang="nb-NO" sz="2400" dirty="0" smtClean="0"/>
              <a:t>Vi har også flyttet lagervirksomhet og sett på investeringer i infrastruktur i følsomhetsanalyser</a:t>
            </a:r>
          </a:p>
          <a:p>
            <a:pPr lvl="1"/>
            <a:endParaRPr lang="nb-NO" i="1" dirty="0" smtClean="0"/>
          </a:p>
          <a:p>
            <a:pPr lvl="1"/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38754948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Metodedesign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Tiltak = effektivitetsendring i terminaler for transportbruker</a:t>
            </a:r>
          </a:p>
          <a:p>
            <a:r>
              <a:rPr lang="nb-NO" dirty="0" smtClean="0"/>
              <a:t>Sett på </a:t>
            </a:r>
            <a:r>
              <a:rPr lang="nb-NO" dirty="0"/>
              <a:t>nyttesiden fordi hensikten var å studere </a:t>
            </a:r>
            <a:r>
              <a:rPr lang="nb-NO" i="1" dirty="0"/>
              <a:t>etterspørselseffekt</a:t>
            </a:r>
          </a:p>
          <a:p>
            <a:r>
              <a:rPr lang="nb-NO" dirty="0" smtClean="0"/>
              <a:t>Kumulativ analyse</a:t>
            </a:r>
          </a:p>
          <a:p>
            <a:r>
              <a:rPr lang="nb-NO" dirty="0" smtClean="0"/>
              <a:t>Indikatorer</a:t>
            </a:r>
          </a:p>
          <a:p>
            <a:r>
              <a:rPr lang="nb-NO" dirty="0" smtClean="0"/>
              <a:t>Følsomhetsanalyse for andre faktorer</a:t>
            </a:r>
          </a:p>
          <a:p>
            <a:pPr marL="0" indent="0">
              <a:buNone/>
            </a:pPr>
            <a:endParaRPr lang="nb-NO" dirty="0" smtClean="0"/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7433891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Hovedresultater</a:t>
            </a:r>
            <a:endParaRPr lang="nb-NO" dirty="0"/>
          </a:p>
        </p:txBody>
      </p:sp>
      <p:pic>
        <p:nvPicPr>
          <p:cNvPr id="8" name="Plassholder for innhold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1993" y="1417638"/>
            <a:ext cx="8931497" cy="503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3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Følsomhetsanalyse</a:t>
            </a:r>
            <a:br>
              <a:rPr lang="nb-NO" dirty="0" smtClean="0"/>
            </a:br>
            <a:endParaRPr lang="nb-NO" dirty="0"/>
          </a:p>
        </p:txBody>
      </p:sp>
      <p:graphicFrame>
        <p:nvGraphicFramePr>
          <p:cNvPr id="8" name="Plassholder for innhold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451919"/>
              </p:ext>
            </p:extLst>
          </p:nvPr>
        </p:nvGraphicFramePr>
        <p:xfrm>
          <a:off x="251520" y="908721"/>
          <a:ext cx="8640960" cy="4824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2610"/>
                <a:gridCol w="1390749"/>
                <a:gridCol w="1081210"/>
                <a:gridCol w="1081210"/>
                <a:gridCol w="927530"/>
                <a:gridCol w="926441"/>
                <a:gridCol w="1081210"/>
              </a:tblGrid>
              <a:tr h="1656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NORGE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Følsomhetsanalyse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Nærings-livets transport-kostnader (mill kr)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Utslipp CO2 (1000 tonn)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Ulykkes-kostnader (mill kr)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Mill tonnkm bil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Mill tonnkm sjø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Mill tonnkm jernbane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Desentralisert struktur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-1128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-68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-241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-1352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-518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2382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+ Åpning vegnett modul, økt hastighet veg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-4679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-46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436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553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-1687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1141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eller + Økt hastighet bane og lengre tog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-1760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-102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-184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-1991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>
                          <a:effectLst/>
                        </a:rPr>
                        <a:t>-2061</a:t>
                      </a:r>
                      <a:endParaRPr lang="nb-NO" sz="180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b-NO" sz="1800" dirty="0">
                          <a:effectLst/>
                        </a:rPr>
                        <a:t>4585</a:t>
                      </a:r>
                      <a:endParaRPr lang="nb-NO" sz="1800" dirty="0">
                        <a:effectLst/>
                        <a:latin typeface="Lucida Sans Unicode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2698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400" dirty="0" smtClean="0"/>
              <a:t>Eksempel på kostnader ved sjøtransport i Europa</a:t>
            </a:r>
            <a:endParaRPr lang="nb-NO" sz="2400" i="1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7584" y="1052736"/>
            <a:ext cx="8756662" cy="569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45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Transport på land viktig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Bilkostnadene på land øker med avstand til terminal</a:t>
            </a:r>
          </a:p>
          <a:p>
            <a:r>
              <a:rPr lang="nb-NO" dirty="0" smtClean="0"/>
              <a:t>Terminalenes behandling av sjåfører og biler har også betydning, </a:t>
            </a:r>
            <a:r>
              <a:rPr lang="nb-NO" dirty="0" err="1" smtClean="0"/>
              <a:t>f.eks</a:t>
            </a:r>
            <a:endParaRPr lang="nb-NO" dirty="0" smtClean="0"/>
          </a:p>
          <a:p>
            <a:pPr lvl="1"/>
            <a:r>
              <a:rPr lang="nb-NO" dirty="0" smtClean="0"/>
              <a:t>Ventetider i porten</a:t>
            </a:r>
          </a:p>
          <a:p>
            <a:pPr lvl="1"/>
            <a:r>
              <a:rPr lang="nb-NO" dirty="0" smtClean="0"/>
              <a:t>Hviletider og hvileplasser /pauseplasser</a:t>
            </a:r>
          </a:p>
          <a:p>
            <a:pPr lvl="1"/>
            <a:r>
              <a:rPr lang="nb-NO" dirty="0" smtClean="0"/>
              <a:t>Tidsluker i </a:t>
            </a:r>
            <a:r>
              <a:rPr lang="nb-NO" dirty="0" err="1" smtClean="0"/>
              <a:t>fht</a:t>
            </a:r>
            <a:r>
              <a:rPr lang="nb-NO" dirty="0" smtClean="0"/>
              <a:t> rushtid</a:t>
            </a:r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60594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Vegvesenet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Bygger adkomst</a:t>
            </a:r>
          </a:p>
          <a:p>
            <a:r>
              <a:rPr lang="nb-NO" dirty="0" smtClean="0"/>
              <a:t>Kan utvikle målrettet «</a:t>
            </a:r>
            <a:r>
              <a:rPr lang="nb-NO" dirty="0" err="1" smtClean="0"/>
              <a:t>freight</a:t>
            </a:r>
            <a:r>
              <a:rPr lang="nb-NO" dirty="0" smtClean="0"/>
              <a:t> transport management» på eksisterende veg</a:t>
            </a:r>
          </a:p>
          <a:p>
            <a:pPr lvl="1"/>
            <a:r>
              <a:rPr lang="nb-NO" dirty="0" smtClean="0"/>
              <a:t>Nye prioriteringsregler og arbeidsformer</a:t>
            </a:r>
          </a:p>
          <a:p>
            <a:pPr lvl="1"/>
            <a:r>
              <a:rPr lang="nb-NO" dirty="0" smtClean="0"/>
              <a:t>Bruke ny teknologi (ITS)</a:t>
            </a:r>
          </a:p>
          <a:p>
            <a:r>
              <a:rPr lang="nb-NO" dirty="0" smtClean="0"/>
              <a:t>Samordnet areal- og transportplanlegging for gods er nødvendig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49383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Hovedinnretning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Sentralisert struktur </a:t>
            </a:r>
          </a:p>
          <a:p>
            <a:pPr lvl="1"/>
            <a:r>
              <a:rPr lang="nb-NO" dirty="0" smtClean="0"/>
              <a:t>favorisere </a:t>
            </a:r>
            <a:r>
              <a:rPr lang="nb-NO" dirty="0"/>
              <a:t>konsentrerte transportstrømmer og </a:t>
            </a:r>
            <a:r>
              <a:rPr lang="nb-NO" dirty="0" err="1"/>
              <a:t>stordriftfordeler</a:t>
            </a:r>
            <a:r>
              <a:rPr lang="nb-NO" dirty="0"/>
              <a:t> </a:t>
            </a:r>
          </a:p>
          <a:p>
            <a:pPr marL="0" indent="0">
              <a:buNone/>
            </a:pPr>
            <a:r>
              <a:rPr lang="nb-NO" dirty="0" err="1"/>
              <a:t>vs</a:t>
            </a:r>
            <a:r>
              <a:rPr lang="nb-NO" dirty="0"/>
              <a:t> </a:t>
            </a:r>
            <a:endParaRPr lang="nb-NO" dirty="0" smtClean="0"/>
          </a:p>
          <a:p>
            <a:r>
              <a:rPr lang="nb-NO" dirty="0" smtClean="0"/>
              <a:t>Desentralisert struktur</a:t>
            </a:r>
          </a:p>
          <a:p>
            <a:pPr lvl="1"/>
            <a:r>
              <a:rPr lang="nb-NO" dirty="0" smtClean="0"/>
              <a:t>Vektlegge distribusjonsavstand samt lokal og regional næringsutvikling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27039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winner</a:t>
            </a:r>
            <a:r>
              <a:rPr lang="nb-NO" dirty="0" smtClean="0"/>
              <a:t> is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2171346" y="2967335"/>
            <a:ext cx="4801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b-NO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Desentralisert</a:t>
            </a:r>
            <a:endParaRPr lang="nb-NO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79770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Målet har vært bedre</a:t>
            </a: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1132600" y="2967335"/>
            <a:ext cx="68788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b-NO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Kunnskapsgrunnlag</a:t>
            </a:r>
            <a:endParaRPr lang="nb-NO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14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Spørsmål – fra verksteder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384502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nb-NO" i="1" dirty="0"/>
              <a:t>Har vi for mange havner? Vil det lønne seg å </a:t>
            </a:r>
            <a:r>
              <a:rPr lang="nb-NO" i="1" dirty="0" smtClean="0"/>
              <a:t>konsentrere </a:t>
            </a:r>
            <a:r>
              <a:rPr lang="nb-NO" i="1" dirty="0"/>
              <a:t>godset til større strømmer?</a:t>
            </a:r>
          </a:p>
          <a:p>
            <a:r>
              <a:rPr lang="nb-NO" sz="2400" i="1" dirty="0" smtClean="0"/>
              <a:t>Er det fornuftig å utarbeide flere jernbaneterminaler på Østlandet som kan avlaste Alnabruterminalen?</a:t>
            </a:r>
          </a:p>
          <a:p>
            <a:r>
              <a:rPr lang="nb-NO" sz="2400" i="1" dirty="0" smtClean="0"/>
              <a:t>Vil ferjefri E39 være en fordel for sjøtransporten fordi utvidet omland gir stordriftsfordeler for havn og skip?</a:t>
            </a:r>
          </a:p>
          <a:p>
            <a:r>
              <a:rPr lang="nb-NO" sz="2400" i="1" dirty="0" smtClean="0"/>
              <a:t>Er det fornuftig med flere jernbaneterminaler i Nord?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9325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44"/>
          <a:stretch/>
        </p:blipFill>
        <p:spPr>
          <a:xfrm>
            <a:off x="6444208" y="980728"/>
            <a:ext cx="2951666" cy="1954201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er det vi har regnet?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06354">
            <a:off x="-459567" y="1285767"/>
            <a:ext cx="9606061" cy="6363713"/>
          </a:xfrm>
        </p:spPr>
      </p:pic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0"/>
          <a:stretch/>
        </p:blipFill>
        <p:spPr>
          <a:xfrm>
            <a:off x="5132335" y="3154561"/>
            <a:ext cx="2222753" cy="2934928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7"/>
          <a:stretch/>
        </p:blipFill>
        <p:spPr>
          <a:xfrm>
            <a:off x="58967" y="1988018"/>
            <a:ext cx="2567885" cy="1683678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1187624" y="161868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Trondheim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6767913" y="104231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Tromsø</a:t>
            </a:r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6930526" y="3192515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Oslo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58967" y="5661248"/>
            <a:ext cx="1920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+ utlandet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679708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877168"/>
              </p:ext>
            </p:extLst>
          </p:nvPr>
        </p:nvGraphicFramePr>
        <p:xfrm>
          <a:off x="1" y="846138"/>
          <a:ext cx="9143999" cy="4337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0886"/>
                <a:gridCol w="1236402"/>
                <a:gridCol w="954718"/>
                <a:gridCol w="1236402"/>
                <a:gridCol w="1113837"/>
                <a:gridCol w="1292309"/>
                <a:gridCol w="979445"/>
              </a:tblGrid>
              <a:tr h="926678">
                <a:tc>
                  <a:txBody>
                    <a:bodyPr/>
                    <a:lstStyle/>
                    <a:p>
                      <a:endParaRPr lang="nb-NO" sz="1800" dirty="0">
                        <a:effectLst/>
                        <a:latin typeface="CG Times (WN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effectLst/>
                        </a:rPr>
                        <a:t>Bil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dirty="0">
                          <a:effectLst/>
                        </a:rPr>
                        <a:t>Bane</a:t>
                      </a:r>
                      <a:endParaRPr lang="nb-N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effectLst/>
                        </a:rPr>
                        <a:t>Sjø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1157894">
                <a:tc>
                  <a:txBody>
                    <a:bodyPr/>
                    <a:lstStyle/>
                    <a:p>
                      <a:endParaRPr lang="nb-NO" sz="1800" dirty="0">
                        <a:effectLst/>
                        <a:latin typeface="CG Times (WN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solidFill>
                            <a:schemeClr val="bg1"/>
                          </a:solidFill>
                          <a:effectLst/>
                        </a:rPr>
                        <a:t>Mill </a:t>
                      </a:r>
                      <a:r>
                        <a:rPr lang="nb-NO" sz="1800" dirty="0" err="1">
                          <a:solidFill>
                            <a:schemeClr val="bg1"/>
                          </a:solidFill>
                          <a:effectLst/>
                        </a:rPr>
                        <a:t>tonnkm</a:t>
                      </a:r>
                      <a:endParaRPr lang="nb-NO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dirty="0">
                          <a:solidFill>
                            <a:schemeClr val="bg1"/>
                          </a:solidFill>
                          <a:effectLst/>
                        </a:rPr>
                        <a:t>Vekst</a:t>
                      </a:r>
                      <a:endParaRPr lang="nb-NO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solidFill>
                            <a:schemeClr val="bg1"/>
                          </a:solidFill>
                          <a:effectLst/>
                        </a:rPr>
                        <a:t>Mill </a:t>
                      </a:r>
                      <a:r>
                        <a:rPr lang="nb-NO" sz="1800" dirty="0" err="1">
                          <a:solidFill>
                            <a:schemeClr val="bg1"/>
                          </a:solidFill>
                          <a:effectLst/>
                        </a:rPr>
                        <a:t>tonnkm</a:t>
                      </a:r>
                      <a:endParaRPr lang="nb-NO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dirty="0">
                          <a:solidFill>
                            <a:schemeClr val="bg1"/>
                          </a:solidFill>
                          <a:effectLst/>
                        </a:rPr>
                        <a:t>Vekst</a:t>
                      </a:r>
                      <a:endParaRPr lang="nb-NO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solidFill>
                            <a:schemeClr val="bg1"/>
                          </a:solidFill>
                          <a:effectLst/>
                        </a:rPr>
                        <a:t>Mill </a:t>
                      </a:r>
                      <a:r>
                        <a:rPr lang="nb-NO" sz="1800" dirty="0" err="1">
                          <a:solidFill>
                            <a:schemeClr val="bg1"/>
                          </a:solidFill>
                          <a:effectLst/>
                        </a:rPr>
                        <a:t>tonnkm</a:t>
                      </a:r>
                      <a:endParaRPr lang="nb-NO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dirty="0">
                          <a:solidFill>
                            <a:schemeClr val="bg1"/>
                          </a:solidFill>
                          <a:effectLst/>
                        </a:rPr>
                        <a:t>Vekst</a:t>
                      </a:r>
                      <a:endParaRPr lang="nb-NO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1132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>
                          <a:effectLst/>
                        </a:rPr>
                        <a:t>Innenlandsk transport</a:t>
                      </a:r>
                      <a:endParaRPr lang="nb-N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effectLst/>
                        </a:rPr>
                        <a:t>31 150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dirty="0">
                          <a:effectLst/>
                        </a:rPr>
                        <a:t>81 %</a:t>
                      </a:r>
                      <a:endParaRPr lang="nb-N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>
                          <a:effectLst/>
                        </a:rPr>
                        <a:t>4 760</a:t>
                      </a:r>
                      <a:endParaRPr lang="nb-N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dirty="0">
                          <a:effectLst/>
                        </a:rPr>
                        <a:t>31 %</a:t>
                      </a:r>
                      <a:endParaRPr lang="nb-N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dirty="0">
                          <a:effectLst/>
                        </a:rPr>
                        <a:t>31 790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dirty="0">
                          <a:effectLst/>
                        </a:rPr>
                        <a:t>37 %</a:t>
                      </a:r>
                      <a:endParaRPr lang="nb-NO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203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Norsk territorium av eksport og import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3 860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1 690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99 270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</a:tabLst>
                      </a:pPr>
                      <a:r>
                        <a:rPr lang="nb-N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51 %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16" y="186746"/>
            <a:ext cx="74975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</a:tabLst>
            </a:pPr>
            <a:r>
              <a:rPr kumimoji="0" lang="nb-NO" altLang="nb-N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Referansealternativet i 2040 sammenlignet med 2012</a:t>
            </a:r>
            <a:endParaRPr kumimoji="0" lang="nb-NO" altLang="nb-N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kstSylinder 5"/>
          <p:cNvSpPr txBox="1"/>
          <p:nvPr/>
        </p:nvSpPr>
        <p:spPr>
          <a:xfrm>
            <a:off x="323528" y="5517232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err="1" smtClean="0"/>
              <a:t>Analyseår</a:t>
            </a:r>
            <a:r>
              <a:rPr lang="nb-NO" b="1" dirty="0" smtClean="0"/>
              <a:t> er 2040</a:t>
            </a:r>
          </a:p>
          <a:p>
            <a:r>
              <a:rPr lang="nb-NO" b="1" dirty="0" smtClean="0"/>
              <a:t> Alle resultater fra modellkjøringene i terminalstrukturrapporten viser endringer fra referanse 2040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22154798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Kostnader for transportbruker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3052932"/>
          </a:xfrm>
        </p:spPr>
        <p:txBody>
          <a:bodyPr/>
          <a:lstStyle/>
          <a:p>
            <a:r>
              <a:rPr lang="nb-NO" sz="2400" dirty="0" smtClean="0"/>
              <a:t>Tids- og lagerkostnader for ulike typer gods</a:t>
            </a:r>
          </a:p>
          <a:p>
            <a:r>
              <a:rPr lang="nb-NO" sz="2400" dirty="0" smtClean="0"/>
              <a:t>Transportkostnader ved ulike transportløsninger – ulike skips- og bilstørrelser - én togtype</a:t>
            </a:r>
          </a:p>
          <a:p>
            <a:r>
              <a:rPr lang="nb-NO" sz="2400" dirty="0" smtClean="0"/>
              <a:t>Modellen </a:t>
            </a:r>
            <a:r>
              <a:rPr lang="nb-NO" sz="2400" dirty="0"/>
              <a:t>beregner hva som er mest </a:t>
            </a:r>
            <a:r>
              <a:rPr lang="nb-NO" sz="2400" dirty="0" smtClean="0"/>
              <a:t>kostnadseffektive  rute og transportmidler, </a:t>
            </a:r>
            <a:r>
              <a:rPr lang="nb-NO" sz="2400" dirty="0"/>
              <a:t>og velger </a:t>
            </a:r>
            <a:r>
              <a:rPr lang="nb-NO" sz="2400" dirty="0" smtClean="0"/>
              <a:t>blant </a:t>
            </a:r>
            <a:r>
              <a:rPr lang="nb-NO" sz="2400" dirty="0"/>
              <a:t>disse ulike alternativene </a:t>
            </a:r>
            <a:r>
              <a:rPr lang="nb-NO" sz="2400" dirty="0" smtClean="0"/>
              <a:t>den som </a:t>
            </a:r>
            <a:r>
              <a:rPr lang="nb-NO" sz="2400" dirty="0"/>
              <a:t>gir lavest brukerkostnader</a:t>
            </a:r>
          </a:p>
          <a:p>
            <a:r>
              <a:rPr lang="nb-NO" sz="2400" dirty="0"/>
              <a:t>Kostnadene bygger på empiriske undersøkelser</a:t>
            </a:r>
          </a:p>
          <a:p>
            <a:endParaRPr lang="nb-NO" sz="2400" dirty="0" smtClean="0"/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 rot="863293">
            <a:off x="7308304" y="501317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39 varegrupper</a:t>
            </a:r>
            <a:endParaRPr lang="nb-NO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kstSylinder 4"/>
          <p:cNvSpPr txBox="1"/>
          <p:nvPr/>
        </p:nvSpPr>
        <p:spPr>
          <a:xfrm rot="20692114">
            <a:off x="457200" y="5145208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Kostnadsfunksjoner </a:t>
            </a:r>
            <a:r>
              <a:rPr lang="nb-NO" dirty="0">
                <a:solidFill>
                  <a:srgbClr val="7030A0"/>
                </a:solidFill>
                <a:latin typeface="Comic Sans MS" panose="030F0702030302020204" pitchFamily="66" charset="0"/>
              </a:rPr>
              <a:t>for 59 ulike transportmidler</a:t>
            </a:r>
          </a:p>
        </p:txBody>
      </p:sp>
    </p:spTree>
    <p:extLst>
      <p:ext uri="{BB962C8B-B14F-4D97-AF65-F5344CB8AC3E}">
        <p14:creationId xmlns:p14="http://schemas.microsoft.com/office/powerpoint/2010/main" val="23489906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Legg inn kostnadene </a:t>
            </a: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205572"/>
              </p:ext>
            </p:extLst>
          </p:nvPr>
        </p:nvGraphicFramePr>
        <p:xfrm>
          <a:off x="251521" y="404664"/>
          <a:ext cx="8784974" cy="6048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424"/>
                <a:gridCol w="1207690"/>
                <a:gridCol w="1207690"/>
                <a:gridCol w="1577790"/>
                <a:gridCol w="1207690"/>
                <a:gridCol w="1207690"/>
              </a:tblGrid>
              <a:tr h="1568115">
                <a:tc>
                  <a:txBody>
                    <a:bodyPr/>
                    <a:lstStyle/>
                    <a:p>
                      <a:endParaRPr lang="nb-NO" sz="1600" dirty="0">
                        <a:effectLst/>
                        <a:latin typeface="CG Times (WN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Kalkulert kost per km fremføring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Kalkulert kost Rotterdam - Oslo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Kostnader per tonn last ved full utnyttelse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Kostnader per TEU ved full utnyttelse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% av km kost, minste båt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681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Container lo/lo 5 200 </a:t>
                      </a:r>
                      <a:r>
                        <a:rPr lang="nb-NO" sz="1600" dirty="0" err="1">
                          <a:effectLst/>
                        </a:rPr>
                        <a:t>dwt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165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169 109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33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374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100 %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Container lo/lo 8 500 </a:t>
                      </a:r>
                      <a:r>
                        <a:rPr lang="nb-NO" sz="1600" dirty="0" err="1">
                          <a:effectLst/>
                        </a:rPr>
                        <a:t>dwt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181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185 719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22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251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67 %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Container lo/lo 23 000 </a:t>
                      </a:r>
                      <a:r>
                        <a:rPr lang="nb-NO" sz="1600" dirty="0" err="1">
                          <a:effectLst/>
                        </a:rPr>
                        <a:t>dwt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229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234 950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10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117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31 %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2029">
                <a:tc>
                  <a:txBody>
                    <a:bodyPr/>
                    <a:lstStyle/>
                    <a:p>
                      <a:endParaRPr lang="nb-NO" sz="1600" dirty="0">
                        <a:effectLst/>
                        <a:latin typeface="CG Times (WN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 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 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 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 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 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Break bulk </a:t>
                      </a:r>
                      <a:r>
                        <a:rPr lang="nb-NO" sz="1600" dirty="0" err="1">
                          <a:effectLst/>
                        </a:rPr>
                        <a:t>lolo</a:t>
                      </a:r>
                      <a:r>
                        <a:rPr lang="nb-NO" sz="1600" dirty="0">
                          <a:effectLst/>
                        </a:rPr>
                        <a:t>,, 5 000 </a:t>
                      </a:r>
                      <a:r>
                        <a:rPr lang="nb-NO" sz="1600" dirty="0" err="1">
                          <a:effectLst/>
                        </a:rPr>
                        <a:t>dwt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166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170 454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34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 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100 %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Break bulk </a:t>
                      </a:r>
                      <a:r>
                        <a:rPr lang="nb-NO" sz="1600" dirty="0" err="1">
                          <a:effectLst/>
                        </a:rPr>
                        <a:t>lolo</a:t>
                      </a:r>
                      <a:r>
                        <a:rPr lang="nb-NO" sz="1600" dirty="0">
                          <a:effectLst/>
                        </a:rPr>
                        <a:t>,, 9 000 </a:t>
                      </a:r>
                      <a:r>
                        <a:rPr lang="nb-NO" sz="1600" dirty="0" err="1">
                          <a:effectLst/>
                        </a:rPr>
                        <a:t>dwt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213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219 204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24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 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71 %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1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Break bulk </a:t>
                      </a:r>
                      <a:r>
                        <a:rPr lang="nb-NO" sz="1600" dirty="0" err="1">
                          <a:effectLst/>
                        </a:rPr>
                        <a:t>lolo</a:t>
                      </a:r>
                      <a:r>
                        <a:rPr lang="nb-NO" sz="1600" dirty="0">
                          <a:effectLst/>
                        </a:rPr>
                        <a:t>, 17 000 </a:t>
                      </a:r>
                      <a:r>
                        <a:rPr lang="nb-NO" sz="1600" dirty="0" err="1">
                          <a:effectLst/>
                        </a:rPr>
                        <a:t>dwt</a:t>
                      </a:r>
                      <a:endParaRPr lang="nb-NO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286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293 927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17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>
                          <a:effectLst/>
                        </a:rPr>
                        <a:t> </a:t>
                      </a:r>
                      <a:endParaRPr lang="nb-NO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51 %</a:t>
                      </a:r>
                      <a:endParaRPr lang="nb-NO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4554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7841</TotalTime>
  <Words>646</Words>
  <Application>Microsoft Office PowerPoint</Application>
  <PresentationFormat>Skjermfremvisning (4:3)</PresentationFormat>
  <Paragraphs>177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18</vt:i4>
      </vt:variant>
    </vt:vector>
  </HeadingPairs>
  <TitlesOfParts>
    <vt:vector size="19" baseType="lpstr">
      <vt:lpstr>Standard utforming</vt:lpstr>
      <vt:lpstr>Terminalstruktur</vt:lpstr>
      <vt:lpstr>Hovedinnretning</vt:lpstr>
      <vt:lpstr>The winner is</vt:lpstr>
      <vt:lpstr>Målet har vært bedre</vt:lpstr>
      <vt:lpstr>Spørsmål – fra verksteder</vt:lpstr>
      <vt:lpstr>Hva er det vi har regnet?</vt:lpstr>
      <vt:lpstr>PowerPoint-presentasjon</vt:lpstr>
      <vt:lpstr>Kostnader for transportbruker</vt:lpstr>
      <vt:lpstr>Legg inn kostnadene </vt:lpstr>
      <vt:lpstr>Terminalkostnadene</vt:lpstr>
      <vt:lpstr>Nettverk og beslutningstakere</vt:lpstr>
      <vt:lpstr>Tiltak som er lagt inn i analysen</vt:lpstr>
      <vt:lpstr>Metodedesign</vt:lpstr>
      <vt:lpstr>Hovedresultater</vt:lpstr>
      <vt:lpstr>Følsomhetsanalyse </vt:lpstr>
      <vt:lpstr>Eksempel på kostnader ved sjøtransport i Europa</vt:lpstr>
      <vt:lpstr>Transport på land viktig</vt:lpstr>
      <vt:lpstr>Vegvesenet</vt:lpstr>
    </vt:vector>
  </TitlesOfParts>
  <Company>Statens vegvesen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Terminalstruktur</dc:title>
  <dc:creator>Presttun Toril</dc:creator>
  <cp:lastModifiedBy>Pia Farstad von Hall</cp:lastModifiedBy>
  <cp:revision>201</cp:revision>
  <cp:lastPrinted>2015-03-17T20:53:30Z</cp:lastPrinted>
  <dcterms:created xsi:type="dcterms:W3CDTF">2014-02-18T13:12:28Z</dcterms:created>
  <dcterms:modified xsi:type="dcterms:W3CDTF">2015-10-30T10:49:06Z</dcterms:modified>
</cp:coreProperties>
</file>