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356" r:id="rId3"/>
    <p:sldId id="365" r:id="rId4"/>
    <p:sldId id="357" r:id="rId5"/>
    <p:sldId id="348" r:id="rId6"/>
    <p:sldId id="351" r:id="rId7"/>
    <p:sldId id="349" r:id="rId8"/>
    <p:sldId id="352" r:id="rId9"/>
    <p:sldId id="311" r:id="rId10"/>
    <p:sldId id="363" r:id="rId11"/>
    <p:sldId id="354" r:id="rId12"/>
    <p:sldId id="299" r:id="rId13"/>
    <p:sldId id="347" r:id="rId14"/>
    <p:sldId id="337" r:id="rId15"/>
    <p:sldId id="321" r:id="rId16"/>
    <p:sldId id="358" r:id="rId17"/>
    <p:sldId id="318" r:id="rId18"/>
    <p:sldId id="355" r:id="rId19"/>
    <p:sldId id="360" r:id="rId20"/>
    <p:sldId id="364" r:id="rId21"/>
    <p:sldId id="307" r:id="rId22"/>
    <p:sldId id="359" r:id="rId23"/>
    <p:sldId id="353" r:id="rId24"/>
  </p:sldIdLst>
  <p:sldSz cx="9144000" cy="6858000" type="screen4x3"/>
  <p:notesSz cx="7023100" cy="93091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 autoAdjust="0"/>
    <p:restoredTop sz="94737" autoAdjust="0"/>
  </p:normalViewPr>
  <p:slideViewPr>
    <p:cSldViewPr>
      <p:cViewPr>
        <p:scale>
          <a:sx n="104" d="100"/>
          <a:sy n="104" d="100"/>
        </p:scale>
        <p:origin x="-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3522" y="66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D4C7C05-C9CB-4301-A79E-E2CC40B99804}" type="datetimeFigureOut">
              <a:rPr lang="nb-NO" smtClean="0"/>
              <a:t>30.10.2015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0F2760B-67CF-47F2-BD90-301CB636EA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3145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63E9CDE-871D-4736-90AA-6B38E3E683C1}" type="datetimeFigureOut">
              <a:rPr lang="nb-NO" smtClean="0"/>
              <a:t>30.10.2015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FE0A8F8-DE54-4687-87A5-A2C4E405A8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023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5494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Vurdering </a:t>
            </a:r>
            <a:r>
              <a:rPr lang="nb-NO" dirty="0"/>
              <a:t>av alternativer for bygging av en jernbaneterminal i en valgt korridor skal foregå i videre prosess etter plan- og bygningsloven</a:t>
            </a:r>
            <a:r>
              <a:rPr lang="nb-NO" dirty="0" smtClean="0"/>
              <a:t>.</a:t>
            </a:r>
          </a:p>
          <a:p>
            <a:endParaRPr lang="nb-NO" dirty="0"/>
          </a:p>
          <a:p>
            <a:r>
              <a:rPr lang="nb-NO" dirty="0"/>
              <a:t>For å kunne beregne virkninger for transportstrømmer og samfunnsøkonomi må vi i konseptvalgutredningen likevel plassere en ny terminal på kartet. Denne lokaliseringen brukes som utgangspunkt for tilkopling til hovedveg og jernbane og for å skissere mulig utforming av og investeringskostnader for en terminal med gitt </a:t>
            </a:r>
            <a:r>
              <a:rPr lang="nb-NO" dirty="0" smtClean="0"/>
              <a:t>kapasitet. </a:t>
            </a:r>
          </a:p>
          <a:p>
            <a:endParaRPr lang="nb-NO" dirty="0"/>
          </a:p>
          <a:p>
            <a:r>
              <a:rPr lang="nb-NO" dirty="0" smtClean="0"/>
              <a:t>VIKTIG Å PRESISERE  </a:t>
            </a:r>
            <a:r>
              <a:rPr lang="nb-NO" dirty="0"/>
              <a:t>Forutsetning om lokalisering av en ny terminal i analysene i konseptvalgutredningen er ikke foretatt ut fra en uttømmende gjennomgang av alle mulige alternativer og vil derfor ikke legge føringer på planlegging etter </a:t>
            </a:r>
            <a:r>
              <a:rPr lang="nb-NO" dirty="0" smtClean="0"/>
              <a:t>at konseptvalgutredningen </a:t>
            </a:r>
            <a:r>
              <a:rPr lang="nb-NO" dirty="0"/>
              <a:t>er behandlet.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7280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7074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5215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nb-NO" dirty="0" smtClean="0"/>
              <a:t>Dagens transportnett pluss</a:t>
            </a:r>
          </a:p>
          <a:p>
            <a:pPr lvl="1" fontAlgn="t">
              <a:buFont typeface="Wingdings" panose="05000000000000000000" pitchFamily="2" charset="2"/>
              <a:buChar char="Ø"/>
            </a:pPr>
            <a:r>
              <a:rPr lang="nb-NO" sz="1600" dirty="0" smtClean="0"/>
              <a:t>Veg- og jernbaneprosjekter med oppstart tom 2017</a:t>
            </a:r>
          </a:p>
          <a:p>
            <a:pPr lvl="1" fontAlgn="t">
              <a:buFont typeface="Wingdings" panose="05000000000000000000" pitchFamily="2" charset="2"/>
              <a:buChar char="Ø"/>
            </a:pPr>
            <a:r>
              <a:rPr lang="nb-NO" sz="1600" dirty="0" smtClean="0"/>
              <a:t>Hele porteføljen i nytt </a:t>
            </a:r>
            <a:r>
              <a:rPr lang="nb-NO" sz="1600" dirty="0" err="1" smtClean="0"/>
              <a:t>vegselskap</a:t>
            </a:r>
            <a:r>
              <a:rPr lang="nb-NO" sz="1600" dirty="0" smtClean="0"/>
              <a:t> (20 år)</a:t>
            </a:r>
          </a:p>
          <a:p>
            <a:endParaRPr lang="nb-NO" dirty="0" smtClean="0"/>
          </a:p>
          <a:p>
            <a:r>
              <a:rPr lang="nb-NO" dirty="0" smtClean="0"/>
              <a:t>Vi har ikke lagt inn jernbaneprosjekter som i NTP Referanse:</a:t>
            </a:r>
          </a:p>
          <a:p>
            <a:r>
              <a:rPr lang="nb-NO" dirty="0" smtClean="0"/>
              <a:t>- </a:t>
            </a:r>
            <a:r>
              <a:rPr lang="nb-NO" dirty="0" err="1" smtClean="0"/>
              <a:t>InterCity</a:t>
            </a:r>
            <a:r>
              <a:rPr lang="nb-NO" dirty="0" smtClean="0"/>
              <a:t> </a:t>
            </a:r>
            <a:r>
              <a:rPr lang="nb-NO" dirty="0"/>
              <a:t>med dobbeltspor på innerstrekningene</a:t>
            </a:r>
          </a:p>
          <a:p>
            <a:endParaRPr lang="nb-NO" dirty="0" smtClean="0"/>
          </a:p>
          <a:p>
            <a:r>
              <a:rPr lang="nb-NO" dirty="0" smtClean="0"/>
              <a:t>Ingen betydning for analyse i godsmodellen. Ubegrenset kapasitet.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1888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4881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794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Samlet transportarbeid 95 milliarder </a:t>
            </a:r>
            <a:r>
              <a:rPr lang="nb-NO" dirty="0" err="1" smtClean="0"/>
              <a:t>tonnkm</a:t>
            </a:r>
            <a:r>
              <a:rPr lang="nb-NO" dirty="0" smtClean="0"/>
              <a:t> på norsk territorium.</a:t>
            </a:r>
          </a:p>
          <a:p>
            <a:endParaRPr lang="nb-NO" dirty="0" smtClean="0"/>
          </a:p>
          <a:p>
            <a:r>
              <a:rPr lang="nb-NO" dirty="0" smtClean="0"/>
              <a:t>Hva kan vi lese av dette:</a:t>
            </a:r>
          </a:p>
          <a:p>
            <a:r>
              <a:rPr lang="nb-NO" dirty="0" smtClean="0"/>
              <a:t>- Beskjedent </a:t>
            </a:r>
            <a:r>
              <a:rPr lang="nb-NO" dirty="0"/>
              <a:t>sammenlignet med totalt godstransportarbeid</a:t>
            </a:r>
          </a:p>
          <a:p>
            <a:r>
              <a:rPr lang="nb-NO" dirty="0" smtClean="0"/>
              <a:t>- Relativt like utslag. Konsepter med hovedterminal Akershus syd skiller seg negativt ut. </a:t>
            </a:r>
          </a:p>
          <a:p>
            <a:r>
              <a:rPr lang="nb-NO" dirty="0" smtClean="0"/>
              <a:t>- Mer gods på jernbane stjeler både fra veg og sjø, men mest fra veg.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0788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97536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2128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6844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573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4670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02025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57443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8105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3336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8827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5</a:t>
            </a:fld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685800" y="4572000"/>
            <a:ext cx="5263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latin typeface="Times New Roman" panose="02020603050405020304" pitchFamily="18" charset="0"/>
                <a:ea typeface="Calibri" panose="020F0502020204030204" pitchFamily="34" charset="0"/>
              </a:rPr>
              <a:t>Det geografiske området omfatter fylkene rundt Oslofjorden fra Vest-Agder til Østfold, samt jernbanestrekninger i Hedmark og Oppland med stor betydning for godstransport til og fra Oslofjordområdet.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77174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2628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4713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4315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Lett etter muligheter i fire trinn.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9298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/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15" name="Rektangel 14"/>
          <p:cNvSpPr/>
          <p:nvPr/>
        </p:nvSpPr>
        <p:spPr>
          <a:xfrm>
            <a:off x="258950" y="6328393"/>
            <a:ext cx="1033021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380175" cy="3514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  <p:sp>
        <p:nvSpPr>
          <p:cNvPr id="1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30.10.2015</a:t>
            </a:r>
            <a:endParaRPr lang="nb-NO"/>
          </a:p>
        </p:txBody>
      </p:sp>
      <p:sp>
        <p:nvSpPr>
          <p:cNvPr id="11" name="Tittel 3"/>
          <p:cNvSpPr>
            <a:spLocks noGrp="1"/>
          </p:cNvSpPr>
          <p:nvPr>
            <p:ph type="ctrTitle"/>
          </p:nvPr>
        </p:nvSpPr>
        <p:spPr>
          <a:xfrm>
            <a:off x="1627151" y="2348880"/>
            <a:ext cx="7205077" cy="165618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 sz="3600" smtClean="0"/>
              <a:t>Klikk for å redigere tittelstil</a:t>
            </a:r>
            <a:endParaRPr lang="nb-NO" sz="3600" dirty="0"/>
          </a:p>
        </p:txBody>
      </p:sp>
      <p:sp>
        <p:nvSpPr>
          <p:cNvPr id="17" name="Undertittel 4"/>
          <p:cNvSpPr>
            <a:spLocks noGrp="1"/>
          </p:cNvSpPr>
          <p:nvPr>
            <p:ph type="subTitle" idx="1"/>
          </p:nvPr>
        </p:nvSpPr>
        <p:spPr>
          <a:xfrm>
            <a:off x="1619672" y="4293096"/>
            <a:ext cx="7204788" cy="108012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nb-NO" sz="2400" smtClean="0"/>
              <a:t>Klikk for å redigere undertittelstil i malen</a:t>
            </a:r>
            <a:endParaRPr lang="nb-NO" sz="2400" dirty="0"/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KS</a:t>
            </a:r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30.10.2015</a:t>
            </a:r>
            <a:endParaRPr lang="nb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KS</a:t>
            </a:r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30.10.2015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KS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1DD0-FB9F-4D26-B8C2-FA28CB4F31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948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30.10.2015</a:t>
            </a:r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KS</a:t>
            </a:r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m/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15" name="Plassholder for bilde 14"/>
          <p:cNvSpPr>
            <a:spLocks noGrp="1"/>
          </p:cNvSpPr>
          <p:nvPr>
            <p:ph type="pic" sz="quarter" idx="12" hasCustomPrompt="1"/>
          </p:nvPr>
        </p:nvSpPr>
        <p:spPr>
          <a:xfrm>
            <a:off x="253128" y="2480626"/>
            <a:ext cx="8606250" cy="4136062"/>
          </a:xfrm>
          <a:noFill/>
        </p:spPr>
        <p:txBody>
          <a:bodyPr tIns="1644764"/>
          <a:lstStyle>
            <a:lvl1pPr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8" y="1993709"/>
            <a:ext cx="1042388" cy="172125"/>
          </a:xfrm>
        </p:spPr>
        <p:txBody>
          <a:bodyPr/>
          <a:lstStyle>
            <a:lvl1pPr>
              <a:defRPr spc="80" baseline="0"/>
            </a:lvl1pPr>
          </a:lstStyle>
          <a:p>
            <a:r>
              <a:rPr lang="nb-NO" smtClean="0"/>
              <a:t>30.10.2015</a:t>
            </a:r>
            <a:endParaRPr lang="nb-NO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7664" y="1995359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161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m/mø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6" y="2479826"/>
            <a:ext cx="8606105" cy="4135442"/>
          </a:xfrm>
          <a:prstGeom prst="rect">
            <a:avLst/>
          </a:prstGeom>
        </p:spPr>
      </p:pic>
      <p:sp>
        <p:nvSpPr>
          <p:cNvPr id="12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6" y="1993709"/>
            <a:ext cx="1042389" cy="172125"/>
          </a:xfrm>
        </p:spPr>
        <p:txBody>
          <a:bodyPr/>
          <a:lstStyle>
            <a:lvl1pPr>
              <a:defRPr spc="80" baseline="0"/>
            </a:lvl1pPr>
          </a:lstStyle>
          <a:p>
            <a:r>
              <a:rPr lang="nb-NO" smtClean="0"/>
              <a:t>30.10.2015</a:t>
            </a:r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7664" y="1993202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KS</a:t>
            </a:r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Plassholder for innhold 2"/>
          <p:cNvSpPr>
            <a:spLocks noGrp="1"/>
          </p:cNvSpPr>
          <p:nvPr>
            <p:ph idx="1"/>
          </p:nvPr>
        </p:nvSpPr>
        <p:spPr>
          <a:xfrm>
            <a:off x="1273621" y="1777857"/>
            <a:ext cx="4018334" cy="42938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30.10.2015</a:t>
            </a:r>
            <a:endParaRPr lang="nb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KS</a:t>
            </a:r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1273621" y="1777988"/>
            <a:ext cx="3802349" cy="42938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30.10.2015</a:t>
            </a:r>
            <a:endParaRPr lang="nb-NO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928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bilde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8"/>
          </p:nvPr>
        </p:nvSpPr>
        <p:spPr>
          <a:xfrm>
            <a:off x="259155" y="1834333"/>
            <a:ext cx="5219094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9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30.10.2015</a:t>
            </a:r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283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, nav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0504" y="1701208"/>
            <a:ext cx="5262926" cy="1727792"/>
          </a:xfr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230504" y="3429001"/>
            <a:ext cx="5262926" cy="354711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dirty="0" smtClean="0"/>
              <a:t>Navn </a:t>
            </a:r>
            <a:r>
              <a:rPr lang="nb-NO" dirty="0" err="1" smtClean="0"/>
              <a:t>Navnesen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4" name="Rektangel 3"/>
          <p:cNvSpPr/>
          <p:nvPr/>
        </p:nvSpPr>
        <p:spPr>
          <a:xfrm>
            <a:off x="180276" y="477356"/>
            <a:ext cx="935941" cy="1079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5" rIns="91411" bIns="45705" rtlCol="0" anchor="ctr"/>
          <a:lstStyle/>
          <a:p>
            <a:pPr algn="ctr"/>
            <a:endParaRPr lang="en-GB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30.10.2015</a:t>
            </a:r>
            <a:endParaRPr lang="nb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897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1275281" y="1065656"/>
            <a:ext cx="6999085" cy="46828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252270" y="1834333"/>
            <a:ext cx="8631873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30.10.2015</a:t>
            </a:r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KS</a:t>
            </a:r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/>
          <p:cNvSpPr/>
          <p:nvPr userDrawn="1"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30" name="Rektangel 29"/>
          <p:cNvSpPr/>
          <p:nvPr/>
        </p:nvSpPr>
        <p:spPr>
          <a:xfrm>
            <a:off x="258950" y="6328393"/>
            <a:ext cx="1025822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75281" y="1058555"/>
            <a:ext cx="6999085" cy="46913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73622" y="1777858"/>
            <a:ext cx="7000745" cy="42938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30.10.2015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"/>
            <a:ext cx="1014810" cy="13987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KS</a:t>
            </a:r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3" r:id="rId3"/>
    <p:sldLayoutId id="2147483661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035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394" indent="-302394" algn="l" defTabSz="914035" rtl="0" eaLnBrk="1" latinLnBrk="0" hangingPunct="1">
        <a:spcBef>
          <a:spcPts val="432"/>
        </a:spcBef>
        <a:buClr>
          <a:srgbClr val="ED9300"/>
        </a:buClr>
        <a:buFont typeface="Arial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6907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4052" indent="-191925" algn="l" defTabSz="914035" rtl="0" eaLnBrk="1" latinLnBrk="0" hangingPunct="1">
        <a:spcBef>
          <a:spcPts val="432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4511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97294" indent="-252181" algn="l" defTabSz="914035" rtl="0" eaLnBrk="1" latinLnBrk="0" hangingPunct="1">
        <a:spcBef>
          <a:spcPts val="432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4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2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5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2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9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KVU for godsterminalstrukturen i Oslofjordområdet 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672" y="4293096"/>
            <a:ext cx="7204788" cy="1080120"/>
          </a:xfrm>
        </p:spPr>
        <p:txBody>
          <a:bodyPr/>
          <a:lstStyle/>
          <a:p>
            <a:r>
              <a:rPr lang="en-US" sz="1600" dirty="0" err="1" smtClean="0"/>
              <a:t>Prosjektleder</a:t>
            </a:r>
            <a:r>
              <a:rPr lang="en-US" sz="1600" dirty="0" smtClean="0"/>
              <a:t> Anders Jordbakke                  </a:t>
            </a:r>
          </a:p>
          <a:p>
            <a:pPr algn="r"/>
            <a:endParaRPr lang="en-US" sz="1600" dirty="0"/>
          </a:p>
          <a:p>
            <a:r>
              <a:rPr lang="en-US" sz="1600" dirty="0" smtClean="0"/>
              <a:t>KS 30.10.2015</a:t>
            </a:r>
            <a:endParaRPr lang="nb-NO" sz="16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smtClean="0"/>
              <a:t>30.10.2015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KS</a:t>
            </a:r>
            <a:endParaRPr lang="nb-NO" dirty="0"/>
          </a:p>
        </p:txBody>
      </p:sp>
      <p:pic>
        <p:nvPicPr>
          <p:cNvPr id="6" name="Picture 3" descr="JBVLogo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59" y="332656"/>
            <a:ext cx="158417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12812"/>
            <a:ext cx="1327696" cy="94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8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Lokalisering av nye jernbaneterminaler	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err="1" smtClean="0"/>
              <a:t>Hovedterminal</a:t>
            </a:r>
            <a:r>
              <a:rPr lang="nb-NO" dirty="0" smtClean="0"/>
              <a:t> – Alnabru </a:t>
            </a:r>
            <a:r>
              <a:rPr lang="nb-NO" u="sng" dirty="0" smtClean="0"/>
              <a:t>eller</a:t>
            </a:r>
            <a:r>
              <a:rPr lang="nb-NO" dirty="0" smtClean="0"/>
              <a:t> Akershus syd/nordre Østfold </a:t>
            </a:r>
          </a:p>
          <a:p>
            <a:endParaRPr lang="nb-NO" dirty="0"/>
          </a:p>
          <a:p>
            <a:r>
              <a:rPr lang="nb-NO" dirty="0" smtClean="0"/>
              <a:t>Avlastingsterminaler i tre korridorer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600" dirty="0" smtClean="0"/>
              <a:t>Øvre Romerike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600" dirty="0" smtClean="0"/>
              <a:t>Drammensområdet/nordre Vestfold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600" dirty="0" smtClean="0"/>
              <a:t>Akershus syd/nordre Østfold </a:t>
            </a:r>
          </a:p>
          <a:p>
            <a:endParaRPr lang="nb-NO" dirty="0"/>
          </a:p>
          <a:p>
            <a:r>
              <a:rPr lang="nb-NO" dirty="0" smtClean="0"/>
              <a:t>Ikke anbefale konkret lokalisering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600" dirty="0" smtClean="0"/>
              <a:t>Vise at det finnes egnede arealer nær riksveg og jernbane med akseptabel arealkonflikt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600" dirty="0" smtClean="0"/>
              <a:t>Ikke uttømmende </a:t>
            </a:r>
            <a:r>
              <a:rPr lang="nb-NO" sz="1600" dirty="0"/>
              <a:t>gjennomgang av alle mulige alternativer </a:t>
            </a:r>
            <a:endParaRPr lang="nb-NO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600" dirty="0" smtClean="0"/>
              <a:t>Ikke føringer for videre planlegging</a:t>
            </a:r>
          </a:p>
          <a:p>
            <a:endParaRPr lang="nb-NO" dirty="0" smtClean="0"/>
          </a:p>
          <a:p>
            <a:r>
              <a:rPr lang="nb-NO" dirty="0" smtClean="0"/>
              <a:t>Utforming og investeringskostnader for terminaler med kapasitet tilpasset godsmengder beregnet i godsmodellen 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b-NO" sz="1400" dirty="0" smtClean="0"/>
              <a:t>KVU godsterminalstrukturen i Oslofjordområdet </a:t>
            </a:r>
            <a:endParaRPr lang="nb-NO" sz="140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smtClean="0"/>
              <a:t>30.10.2015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KS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944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8229600" cy="901696"/>
          </a:xfrm>
        </p:spPr>
        <p:txBody>
          <a:bodyPr/>
          <a:lstStyle/>
          <a:p>
            <a:r>
              <a:rPr lang="nb-NO" dirty="0" smtClean="0"/>
              <a:t>Aktuelle terminaler for containere eller </a:t>
            </a:r>
            <a:br>
              <a:rPr lang="nb-NO" dirty="0" smtClean="0"/>
            </a:br>
            <a:r>
              <a:rPr lang="nb-NO" dirty="0" smtClean="0"/>
              <a:t>vognlast </a:t>
            </a:r>
            <a:endParaRPr lang="nb-NO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4992"/>
            <a:ext cx="5118718" cy="4838241"/>
          </a:xfrm>
        </p:spPr>
      </p:pic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30.10.2015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KS</a:t>
            </a:r>
            <a:endParaRPr lang="nb-NO"/>
          </a:p>
        </p:txBody>
      </p:sp>
      <p:sp>
        <p:nvSpPr>
          <p:cNvPr id="4" name="TekstSylinder 3"/>
          <p:cNvSpPr txBox="1"/>
          <p:nvPr/>
        </p:nvSpPr>
        <p:spPr>
          <a:xfrm>
            <a:off x="4427984" y="3861048"/>
            <a:ext cx="4396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Løsninger for Alnabru fra Jernbaneverkets Alnabru-prosjekt</a:t>
            </a: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09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  <a:p>
            <a:pPr marL="0" indent="0">
              <a:buNone/>
            </a:pPr>
            <a:r>
              <a:rPr lang="nb-NO" sz="2800" dirty="0" smtClean="0">
                <a:latin typeface="Comic Sans MS" panose="030F0702030302020204" pitchFamily="66" charset="0"/>
              </a:rPr>
              <a:t>Foreløpige resultater transportanalyse og samfunnsøkonomi </a:t>
            </a:r>
            <a:endParaRPr lang="nb-NO" sz="2800" dirty="0">
              <a:latin typeface="Comic Sans MS" panose="030F0702030302020204" pitchFamily="66" charset="0"/>
            </a:endParaRP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smtClean="0"/>
              <a:t>30.10.2015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KS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799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Konseptene sammenlignes med Referanse 2030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Alnabru-terminalen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600" dirty="0" smtClean="0"/>
              <a:t>Bare nødvendig fornying for fortsatt drift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600" dirty="0" smtClean="0"/>
              <a:t>Redusert effektivitet og 20 prosent høyere kostnader</a:t>
            </a:r>
            <a:endParaRPr lang="nb-NO" sz="16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 smtClean="0"/>
              <a:t>KVU for godsterminalstrukturen i Oslofjordområdet 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smtClean="0"/>
              <a:t>30.10.2015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KS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6465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6999085" cy="469132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Jernbaneterminalene - godsomslag 2030. Tonn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30.10.2015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KS</a:t>
            </a:r>
            <a:endParaRPr lang="nb-NO"/>
          </a:p>
        </p:txBody>
      </p:sp>
      <p:pic>
        <p:nvPicPr>
          <p:cNvPr id="7" name="Plassholder for innhold 6"/>
          <p:cNvPicPr>
            <a:picLocks noGrp="1"/>
          </p:cNvPicPr>
          <p:nvPr>
            <p:ph idx="1"/>
          </p:nvPr>
        </p:nvPicPr>
        <p:blipFill rotWithShape="1">
          <a:blip r:embed="rId3"/>
          <a:srcRect l="6746" t="33956" r="9406" b="13785"/>
          <a:stretch/>
        </p:blipFill>
        <p:spPr bwMode="auto">
          <a:xfrm>
            <a:off x="539552" y="1484784"/>
            <a:ext cx="8136903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919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6999085" cy="469132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Jernbaneterminalene - godsomslag 2050. Tonn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30.10.2015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KS</a:t>
            </a:r>
            <a:endParaRPr lang="nb-NO"/>
          </a:p>
        </p:txBody>
      </p:sp>
      <p:pic>
        <p:nvPicPr>
          <p:cNvPr id="7" name="Plassholder for innhold 6"/>
          <p:cNvPicPr>
            <a:picLocks noGrp="1"/>
          </p:cNvPicPr>
          <p:nvPr>
            <p:ph idx="1"/>
          </p:nvPr>
        </p:nvPicPr>
        <p:blipFill rotWithShape="1">
          <a:blip r:embed="rId3"/>
          <a:srcRect l="5924" t="33692" r="10074" b="12197"/>
          <a:stretch/>
        </p:blipFill>
        <p:spPr bwMode="auto">
          <a:xfrm>
            <a:off x="467544" y="1484784"/>
            <a:ext cx="8136903" cy="4104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123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Transportmiddelfordeling – endring 2030. Mill. </a:t>
            </a:r>
            <a:r>
              <a:rPr lang="nb-NO" dirty="0" err="1" smtClean="0"/>
              <a:t>tonnkm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1842"/>
              </p:ext>
            </p:extLst>
          </p:nvPr>
        </p:nvGraphicFramePr>
        <p:xfrm>
          <a:off x="1273175" y="1778000"/>
          <a:ext cx="700087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219"/>
                <a:gridCol w="1750219"/>
                <a:gridCol w="1750219"/>
                <a:gridCol w="1750219"/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Veg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Jernbane 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Sjø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rgbClr val="0070C0"/>
                          </a:solidFill>
                        </a:rPr>
                        <a:t>K1</a:t>
                      </a:r>
                      <a:endParaRPr lang="nb-NO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r">
                        <a:buFontTx/>
                        <a:buChar char="-"/>
                      </a:pPr>
                      <a:r>
                        <a:rPr lang="nb-NO" dirty="0" smtClean="0"/>
                        <a:t>720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920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- 280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rgbClr val="0070C0"/>
                          </a:solidFill>
                        </a:rPr>
                        <a:t>K2</a:t>
                      </a:r>
                      <a:endParaRPr lang="nb-NO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r">
                        <a:buFontTx/>
                        <a:buChar char="-"/>
                      </a:pPr>
                      <a:r>
                        <a:rPr lang="nb-NO" dirty="0" smtClean="0"/>
                        <a:t>690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820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- 260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rgbClr val="0070C0"/>
                          </a:solidFill>
                        </a:rPr>
                        <a:t>K3</a:t>
                      </a:r>
                      <a:endParaRPr lang="nb-NO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-680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980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- 300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rgbClr val="0070C0"/>
                          </a:solidFill>
                        </a:rPr>
                        <a:t>K4</a:t>
                      </a:r>
                      <a:endParaRPr lang="nb-NO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-40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140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- 150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rgbClr val="0070C0"/>
                          </a:solidFill>
                        </a:rPr>
                        <a:t>K5</a:t>
                      </a:r>
                      <a:endParaRPr lang="nb-NO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-720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940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- 290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rgbClr val="0070C0"/>
                          </a:solidFill>
                        </a:rPr>
                        <a:t>K6</a:t>
                      </a:r>
                      <a:endParaRPr lang="nb-NO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r">
                        <a:buFontTx/>
                        <a:buChar char="-"/>
                      </a:pPr>
                      <a:r>
                        <a:rPr lang="nb-NO" dirty="0" smtClean="0"/>
                        <a:t>700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870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r">
                        <a:buFontTx/>
                        <a:buChar char="-"/>
                      </a:pPr>
                      <a:r>
                        <a:rPr lang="nb-NO" dirty="0" smtClean="0"/>
                        <a:t>260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rgbClr val="0070C0"/>
                          </a:solidFill>
                        </a:rPr>
                        <a:t>K7</a:t>
                      </a:r>
                      <a:endParaRPr lang="nb-NO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r">
                        <a:buFontTx/>
                        <a:buChar char="-"/>
                      </a:pPr>
                      <a:r>
                        <a:rPr lang="nb-NO" dirty="0" smtClean="0"/>
                        <a:t>780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990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r">
                        <a:buFontTx/>
                        <a:buChar char="-"/>
                      </a:pPr>
                      <a:r>
                        <a:rPr lang="nb-NO" dirty="0" smtClean="0"/>
                        <a:t>330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rgbClr val="0070C0"/>
                          </a:solidFill>
                        </a:rPr>
                        <a:t>K8</a:t>
                      </a:r>
                      <a:endParaRPr lang="nb-NO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r">
                        <a:buFontTx/>
                        <a:buChar char="-"/>
                      </a:pPr>
                      <a:r>
                        <a:rPr lang="nb-NO" dirty="0" smtClean="0"/>
                        <a:t>720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920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r">
                        <a:buFontTx/>
                        <a:buChar char="-"/>
                      </a:pPr>
                      <a:r>
                        <a:rPr lang="nb-NO" dirty="0" smtClean="0"/>
                        <a:t>280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rgbClr val="0070C0"/>
                          </a:solidFill>
                        </a:rPr>
                        <a:t>K9</a:t>
                      </a:r>
                      <a:endParaRPr lang="nb-NO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r">
                        <a:buFontTx/>
                        <a:buChar char="-"/>
                      </a:pPr>
                      <a:r>
                        <a:rPr lang="nb-NO" dirty="0" smtClean="0"/>
                        <a:t>840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1080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r">
                        <a:buFontTx/>
                        <a:buChar char="-"/>
                      </a:pPr>
                      <a:r>
                        <a:rPr lang="nb-NO" dirty="0" smtClean="0"/>
                        <a:t>350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rgbClr val="0070C0"/>
                          </a:solidFill>
                        </a:rPr>
                        <a:t>K10</a:t>
                      </a:r>
                      <a:endParaRPr lang="nb-NO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-70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230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- 200</a:t>
                      </a:r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30.10.2015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KS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034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Følsomhetsanalyser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Lengre godstog</a:t>
            </a:r>
          </a:p>
          <a:p>
            <a:endParaRPr lang="nb-NO" dirty="0"/>
          </a:p>
          <a:p>
            <a:r>
              <a:rPr lang="nb-NO" dirty="0"/>
              <a:t>Raskere tog til Europa</a:t>
            </a:r>
          </a:p>
          <a:p>
            <a:endParaRPr lang="nb-NO" dirty="0" smtClean="0"/>
          </a:p>
          <a:p>
            <a:r>
              <a:rPr lang="nb-NO" dirty="0" smtClean="0"/>
              <a:t>Konsentrasjon av containere og stykkgods i færre og mer effektive havner</a:t>
            </a:r>
          </a:p>
          <a:p>
            <a:endParaRPr lang="nb-NO" dirty="0"/>
          </a:p>
          <a:p>
            <a:r>
              <a:rPr lang="nb-NO" dirty="0" smtClean="0"/>
              <a:t>Modulvogntog </a:t>
            </a:r>
            <a:r>
              <a:rPr lang="nb-NO" dirty="0"/>
              <a:t>på hele </a:t>
            </a:r>
            <a:r>
              <a:rPr lang="nb-NO" dirty="0" smtClean="0"/>
              <a:t>riksvegnettet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Fast forbindelse Moss - Horten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b-NO" sz="1500" dirty="0"/>
              <a:t>KVU godsterminalstrukturen i Oslofjordområdet </a:t>
            </a:r>
          </a:p>
          <a:p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smtClean="0"/>
              <a:t>30.10.2015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KS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467544" y="573325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            Når vi endrer én og samme forutsetning, slår dette veldig likt ut 	i alle konseptene.</a:t>
            </a:r>
            <a:endParaRPr lang="nb-NO" dirty="0"/>
          </a:p>
        </p:txBody>
      </p:sp>
      <p:sp>
        <p:nvSpPr>
          <p:cNvPr id="8" name="Pil høyre 7"/>
          <p:cNvSpPr/>
          <p:nvPr/>
        </p:nvSpPr>
        <p:spPr>
          <a:xfrm>
            <a:off x="549554" y="5727436"/>
            <a:ext cx="576064" cy="19555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849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Følsomhetsanalyser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>
                <a:solidFill>
                  <a:srgbClr val="FF0000"/>
                </a:solidFill>
              </a:rPr>
              <a:t>Lengre godstog</a:t>
            </a:r>
          </a:p>
          <a:p>
            <a:endParaRPr lang="nb-NO" dirty="0"/>
          </a:p>
          <a:p>
            <a:r>
              <a:rPr lang="nb-NO" dirty="0"/>
              <a:t>Raskere tog til Europa</a:t>
            </a:r>
          </a:p>
          <a:p>
            <a:endParaRPr lang="nb-NO" dirty="0" smtClean="0"/>
          </a:p>
          <a:p>
            <a:r>
              <a:rPr lang="nb-NO" dirty="0" smtClean="0"/>
              <a:t>Konsentrasjon av containere og stykkgods i færre og mer effektive havner</a:t>
            </a:r>
          </a:p>
          <a:p>
            <a:endParaRPr lang="nb-NO" dirty="0"/>
          </a:p>
          <a:p>
            <a:r>
              <a:rPr lang="nb-NO" dirty="0" smtClean="0">
                <a:solidFill>
                  <a:srgbClr val="FF0000"/>
                </a:solidFill>
              </a:rPr>
              <a:t>Modulvogntog </a:t>
            </a:r>
            <a:r>
              <a:rPr lang="nb-NO" dirty="0">
                <a:solidFill>
                  <a:srgbClr val="FF0000"/>
                </a:solidFill>
              </a:rPr>
              <a:t>på hele </a:t>
            </a:r>
            <a:r>
              <a:rPr lang="nb-NO" dirty="0" smtClean="0">
                <a:solidFill>
                  <a:srgbClr val="FF0000"/>
                </a:solidFill>
              </a:rPr>
              <a:t>riksvegnettet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Fast forbindelse Moss - Horten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b-NO" sz="1500" dirty="0"/>
              <a:t>KVU godsterminalstrukturen i Oslofjordområdet </a:t>
            </a:r>
          </a:p>
          <a:p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smtClean="0"/>
              <a:t>30.10.2015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KS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467544" y="573325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            Når vi endrer én og samme forutsetning, slår dette veldig likt ut 	i alle konseptene.</a:t>
            </a:r>
            <a:endParaRPr lang="nb-NO" dirty="0"/>
          </a:p>
        </p:txBody>
      </p:sp>
      <p:sp>
        <p:nvSpPr>
          <p:cNvPr id="8" name="Pil høyre 7"/>
          <p:cNvSpPr/>
          <p:nvPr/>
        </p:nvSpPr>
        <p:spPr>
          <a:xfrm>
            <a:off x="549554" y="5727436"/>
            <a:ext cx="576064" cy="19555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386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Samfunnsøkonomisk lønnsomhet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Prissatte virkninger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600" dirty="0" smtClean="0"/>
              <a:t>Næringslivets transportkostnader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600" dirty="0" smtClean="0"/>
              <a:t>Eksterne kostnader: ulykker, klimagassutslipp, lokal luftforurensing, støy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600" dirty="0" smtClean="0"/>
              <a:t>Investeringskostnader </a:t>
            </a:r>
          </a:p>
          <a:p>
            <a:pPr marL="0" indent="0">
              <a:buNone/>
            </a:pP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 smtClean="0"/>
              <a:t>KVU for godsterminalstrukturen i Oslofjordområdet 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smtClean="0"/>
              <a:t>30.10.2015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KS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616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Bygger på resultater fra Godsanalysen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2394" lvl="1" indent="-302394">
              <a:buClr>
                <a:srgbClr val="ED9300"/>
              </a:buClr>
              <a:buFont typeface="Arial" pitchFamily="34" charset="0"/>
              <a:buChar char="●"/>
            </a:pPr>
            <a:r>
              <a:rPr lang="nb-NO" sz="1600" dirty="0"/>
              <a:t>Overføring av gods til sjø og bane er ikke nok til å sikre bærekraftig </a:t>
            </a:r>
            <a:r>
              <a:rPr lang="nb-NO" sz="1600" dirty="0" smtClean="0"/>
              <a:t>godstransport</a:t>
            </a:r>
          </a:p>
          <a:p>
            <a:pPr marL="678434" lvl="3" indent="-302394">
              <a:buClr>
                <a:srgbClr val="ED9300"/>
              </a:buClr>
              <a:buFont typeface="Wingdings" panose="05000000000000000000" pitchFamily="2" charset="2"/>
              <a:buChar char="Ø"/>
            </a:pPr>
            <a:r>
              <a:rPr lang="nb-NO" sz="1600" dirty="0" smtClean="0"/>
              <a:t>Vi </a:t>
            </a:r>
            <a:r>
              <a:rPr lang="nb-NO" sz="1600" dirty="0"/>
              <a:t>må utvikle alle former for godstransport med tanke på effektivitet, sikkerhet og </a:t>
            </a:r>
            <a:r>
              <a:rPr lang="nb-NO" sz="1600" dirty="0" smtClean="0"/>
              <a:t>miljø</a:t>
            </a:r>
          </a:p>
          <a:p>
            <a:pPr marL="302394" lvl="1" indent="-302394">
              <a:buClr>
                <a:srgbClr val="ED9300"/>
              </a:buClr>
              <a:buFont typeface="Arial" pitchFamily="34" charset="0"/>
              <a:buChar char="●"/>
            </a:pPr>
            <a:endParaRPr lang="nb-NO" sz="1600" dirty="0" smtClean="0"/>
          </a:p>
          <a:p>
            <a:pPr marL="302394" lvl="1" indent="-302394">
              <a:buClr>
                <a:srgbClr val="ED9300"/>
              </a:buClr>
              <a:buFont typeface="Arial" pitchFamily="34" charset="0"/>
              <a:buChar char="●"/>
            </a:pPr>
            <a:r>
              <a:rPr lang="nb-NO" sz="1600" dirty="0"/>
              <a:t>Begrenset konkurranse mellom </a:t>
            </a:r>
            <a:r>
              <a:rPr lang="nb-NO" sz="1600" dirty="0" smtClean="0"/>
              <a:t>transportformene</a:t>
            </a:r>
          </a:p>
          <a:p>
            <a:pPr marL="678434" lvl="3" indent="-302394">
              <a:buClr>
                <a:srgbClr val="ED9300"/>
              </a:buClr>
              <a:buFont typeface="Wingdings" panose="05000000000000000000" pitchFamily="2" charset="2"/>
              <a:buChar char="Ø"/>
            </a:pPr>
            <a:r>
              <a:rPr lang="nb-NO" sz="1600" dirty="0" smtClean="0"/>
              <a:t>Nye markeder for gods på jernbane?</a:t>
            </a:r>
          </a:p>
          <a:p>
            <a:pPr marL="302394" lvl="1" indent="-302394">
              <a:buClr>
                <a:srgbClr val="ED9300"/>
              </a:buClr>
              <a:buFont typeface="Arial" pitchFamily="34" charset="0"/>
              <a:buChar char="●"/>
            </a:pPr>
            <a:endParaRPr lang="nb-NO" sz="1600" dirty="0" smtClean="0"/>
          </a:p>
          <a:p>
            <a:pPr marL="302394" lvl="1" indent="-302394">
              <a:buClr>
                <a:srgbClr val="ED9300"/>
              </a:buClr>
              <a:buFont typeface="Arial" pitchFamily="34" charset="0"/>
              <a:buChar char="●"/>
            </a:pPr>
            <a:r>
              <a:rPr lang="nb-NO" sz="1600" dirty="0"/>
              <a:t>Desentralisert struktur med mange terminaler med god tilgang til arealer </a:t>
            </a:r>
            <a:r>
              <a:rPr lang="nb-NO" sz="1600" dirty="0" smtClean="0"/>
              <a:t>for vare-eiere og logistikk ser ut til å gi mest </a:t>
            </a:r>
            <a:r>
              <a:rPr lang="nb-NO" sz="1600" dirty="0"/>
              <a:t>gods på sjø og </a:t>
            </a:r>
            <a:r>
              <a:rPr lang="nb-NO" sz="1600" dirty="0" smtClean="0"/>
              <a:t>bane</a:t>
            </a:r>
          </a:p>
          <a:p>
            <a:pPr marL="302394" lvl="1" indent="-302394">
              <a:buClr>
                <a:srgbClr val="ED9300"/>
              </a:buClr>
              <a:buFont typeface="Arial" pitchFamily="34" charset="0"/>
              <a:buChar char="●"/>
            </a:pPr>
            <a:endParaRPr lang="nb-NO" sz="1600" dirty="0"/>
          </a:p>
          <a:p>
            <a:pPr marL="302394" lvl="1" indent="-302394">
              <a:buClr>
                <a:srgbClr val="ED9300"/>
              </a:buClr>
              <a:buFont typeface="Arial" pitchFamily="34" charset="0"/>
              <a:buChar char="●"/>
            </a:pPr>
            <a:r>
              <a:rPr lang="nb-NO" sz="1600" dirty="0" smtClean="0"/>
              <a:t>Konsentrasjon av containergods i færre havner ser ut til å gi mer vegtransport og øke næringslivets transportkostnader </a:t>
            </a:r>
            <a:endParaRPr lang="nb-NO" sz="1600" dirty="0"/>
          </a:p>
          <a:p>
            <a:pPr marL="302394" lvl="1" indent="-302394">
              <a:buClr>
                <a:srgbClr val="ED9300"/>
              </a:buClr>
              <a:buFont typeface="Arial" pitchFamily="34" charset="0"/>
              <a:buChar char="●"/>
            </a:pPr>
            <a:endParaRPr lang="nb-NO" sz="1200" dirty="0"/>
          </a:p>
          <a:p>
            <a:pPr marL="302394" lvl="1" indent="-302394">
              <a:buClr>
                <a:srgbClr val="ED9300"/>
              </a:buClr>
              <a:buFont typeface="Arial" pitchFamily="34" charset="0"/>
              <a:buChar char="●"/>
            </a:pPr>
            <a:endParaRPr lang="nb-NO" sz="1200" dirty="0"/>
          </a:p>
          <a:p>
            <a:pPr marL="302394" lvl="1" indent="-302394">
              <a:buClr>
                <a:srgbClr val="ED9300"/>
              </a:buClr>
              <a:buFont typeface="Arial" pitchFamily="34" charset="0"/>
              <a:buChar char="●"/>
            </a:pPr>
            <a:endParaRPr lang="nb-NO" sz="1200" dirty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b-NO" sz="1400" dirty="0" smtClean="0"/>
              <a:t>KVU godsterminalstrukturen i Oslofjordområdet </a:t>
            </a:r>
            <a:endParaRPr lang="nb-NO" sz="140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smtClean="0"/>
              <a:t>30.10.2015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KS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7803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Brutto nytte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 smtClean="0"/>
              <a:t>KVU for godsterminalstrukturen i Oslofjordområdet 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smtClean="0"/>
              <a:t>30.10.2015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KS</a:t>
            </a:r>
            <a:endParaRPr lang="nb-NO" dirty="0"/>
          </a:p>
        </p:txBody>
      </p:sp>
      <p:pic>
        <p:nvPicPr>
          <p:cNvPr id="12" name="Diagram 1" descr="image00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06" y="1700808"/>
            <a:ext cx="6797138" cy="407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1475656" y="5877272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Ikke rom for store investeringer med </a:t>
            </a:r>
            <a:r>
              <a:rPr lang="nb-NO" dirty="0" smtClean="0">
                <a:solidFill>
                  <a:srgbClr val="FF0000"/>
                </a:solidFill>
              </a:rPr>
              <a:t>samfunnsøkonomisk </a:t>
            </a:r>
            <a:r>
              <a:rPr lang="nb-NO" dirty="0">
                <a:solidFill>
                  <a:srgbClr val="FF0000"/>
                </a:solidFill>
              </a:rPr>
              <a:t>lønnsomhet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26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  <a:p>
            <a:pPr marL="0" indent="0">
              <a:buNone/>
            </a:pPr>
            <a:r>
              <a:rPr lang="nb-NO" sz="2800" dirty="0" smtClean="0">
                <a:latin typeface="Comic Sans MS" panose="030F0702030302020204" pitchFamily="66" charset="0"/>
              </a:rPr>
              <a:t>Nye jernbaneterminaler og investeringer i jernbanenettet</a:t>
            </a:r>
            <a:endParaRPr lang="nb-NO" sz="2800" dirty="0">
              <a:latin typeface="Comic Sans MS" panose="030F0702030302020204" pitchFamily="66" charset="0"/>
            </a:endParaRPr>
          </a:p>
          <a:p>
            <a:endParaRPr lang="nb-NO" sz="2800" dirty="0">
              <a:latin typeface="Comic Sans MS" panose="030F0702030302020204" pitchFamily="66" charset="0"/>
            </a:endParaRP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 smtClean="0"/>
              <a:t>KVU for godsterminalstrukturen i Oslofjordområdet 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smtClean="0"/>
              <a:t>30.10.2015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KS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925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Jernbaneterminalene krever store arealer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b="1" dirty="0" smtClean="0"/>
          </a:p>
          <a:p>
            <a:r>
              <a:rPr lang="nb-NO" b="1" dirty="0" smtClean="0"/>
              <a:t>Nye jernbaneterminaler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600" dirty="0" smtClean="0"/>
              <a:t>Hovedterminal </a:t>
            </a:r>
            <a:r>
              <a:rPr lang="nb-NO" sz="1600" dirty="0" err="1" smtClean="0"/>
              <a:t>ca</a:t>
            </a:r>
            <a:r>
              <a:rPr lang="nb-NO" sz="1600" dirty="0" smtClean="0"/>
              <a:t> 900 dekar og 5 kilometer langs hovedspor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600" dirty="0" smtClean="0"/>
              <a:t>Avlastingsterminaler </a:t>
            </a:r>
            <a:r>
              <a:rPr lang="nb-NO" sz="1600" dirty="0" err="1" smtClean="0"/>
              <a:t>ca</a:t>
            </a:r>
            <a:r>
              <a:rPr lang="nb-NO" sz="1600" dirty="0" smtClean="0"/>
              <a:t> 200 dekar og 2,5 – 3 kilometer langs hovedspor</a:t>
            </a:r>
          </a:p>
          <a:p>
            <a:endParaRPr lang="nb-NO" dirty="0"/>
          </a:p>
          <a:p>
            <a:endParaRPr lang="nb-NO" b="1" dirty="0" smtClean="0"/>
          </a:p>
          <a:p>
            <a:r>
              <a:rPr lang="nb-NO" b="1" dirty="0" smtClean="0"/>
              <a:t>Arealer til </a:t>
            </a:r>
            <a:r>
              <a:rPr lang="nb-NO" b="1" dirty="0" err="1" smtClean="0"/>
              <a:t>samlastere</a:t>
            </a:r>
            <a:r>
              <a:rPr lang="nb-NO" b="1" dirty="0" smtClean="0"/>
              <a:t>, lager og annen logistikk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600" dirty="0" smtClean="0"/>
              <a:t>Omlasting med korte transporter utenfor offentlig veg gir mer gods på jernbane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 smtClean="0"/>
              <a:t>KVU for godsterminalstrukturen i Oslofjordområdet</a:t>
            </a:r>
          </a:p>
          <a:p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smtClean="0"/>
              <a:t>30.10.2015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KS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8008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59632" y="908720"/>
            <a:ext cx="6999085" cy="469132"/>
          </a:xfrm>
        </p:spPr>
        <p:txBody>
          <a:bodyPr>
            <a:normAutofit fontScale="90000"/>
          </a:bodyPr>
          <a:lstStyle/>
          <a:p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nb-NO" dirty="0" smtClean="0"/>
              <a:t>Behov for tiltak </a:t>
            </a:r>
            <a:r>
              <a:rPr lang="nb-NO" dirty="0"/>
              <a:t>i </a:t>
            </a:r>
            <a:r>
              <a:rPr lang="nb-NO" dirty="0" smtClean="0"/>
              <a:t>jernbanenettet – foreløpig vurdering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smtClean="0">
                <a:solidFill>
                  <a:prstClr val="white"/>
                </a:solidFill>
              </a:rPr>
              <a:t>30.10.2015</a:t>
            </a:r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>
                <a:solidFill>
                  <a:prstClr val="black"/>
                </a:solidFill>
              </a:rPr>
              <a:t>KS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7" name="Plassholder for innhold 2"/>
          <p:cNvSpPr txBox="1">
            <a:spLocks/>
          </p:cNvSpPr>
          <p:nvPr/>
        </p:nvSpPr>
        <p:spPr>
          <a:xfrm>
            <a:off x="899592" y="1196752"/>
            <a:ext cx="7992888" cy="4797862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02394" indent="-302394" algn="l" defTabSz="914035" rtl="0" eaLnBrk="1" latinLnBrk="0" hangingPunct="1">
              <a:spcBef>
                <a:spcPts val="432"/>
              </a:spcBef>
              <a:buClr>
                <a:srgbClr val="ED9300"/>
              </a:buClr>
              <a:buFont typeface="Arial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076" indent="-251065" algn="l" defTabSz="914035" rtl="0" eaLnBrk="1" latinLnBrk="0" hangingPunct="1">
              <a:spcBef>
                <a:spcPts val="432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4052" indent="-191925" algn="l" defTabSz="914035" rtl="0" eaLnBrk="1" latinLnBrk="0" hangingPunct="1">
              <a:spcBef>
                <a:spcPts val="432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5116" indent="-251065" algn="l" defTabSz="914035" rtl="0" eaLnBrk="1" latinLnBrk="0" hangingPunct="1">
              <a:spcBef>
                <a:spcPts val="432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7294" indent="-252181" algn="l" defTabSz="914035" rtl="0" eaLnBrk="1" latinLnBrk="0" hangingPunct="1">
              <a:spcBef>
                <a:spcPts val="432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594" indent="-228507" algn="l" defTabSz="914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12" indent="-228507" algn="l" defTabSz="914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28" indent="-228507" algn="l" defTabSz="914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46" indent="-228507" algn="l" defTabSz="914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dirty="0" smtClean="0"/>
          </a:p>
          <a:p>
            <a:r>
              <a:rPr lang="nb-NO" dirty="0" smtClean="0"/>
              <a:t>Rutemodell 2027 - gir økt kapasitet for godstog i Vestkorridoren</a:t>
            </a:r>
          </a:p>
          <a:p>
            <a:endParaRPr lang="nb-NO" dirty="0" smtClean="0"/>
          </a:p>
          <a:p>
            <a:r>
              <a:rPr lang="nb-NO" dirty="0" smtClean="0"/>
              <a:t>Utbygging av </a:t>
            </a:r>
            <a:r>
              <a:rPr lang="nb-NO" dirty="0" err="1" smtClean="0"/>
              <a:t>InterCity</a:t>
            </a:r>
            <a:r>
              <a:rPr lang="nb-NO" dirty="0" smtClean="0"/>
              <a:t> med forbikjøringsspor gir mer kapasitet på Østfoldbanen og Dovrebanen</a:t>
            </a:r>
          </a:p>
          <a:p>
            <a:endParaRPr lang="nb-NO" dirty="0" smtClean="0"/>
          </a:p>
          <a:p>
            <a:r>
              <a:rPr lang="nb-NO" dirty="0" smtClean="0"/>
              <a:t>Økte godsvolumer på Alnabru – behov for ventespor eller planfri utkjøring ved Grorud stasjon</a:t>
            </a:r>
          </a:p>
          <a:p>
            <a:endParaRPr lang="nb-NO" dirty="0" smtClean="0"/>
          </a:p>
          <a:p>
            <a:r>
              <a:rPr lang="nb-NO" dirty="0" smtClean="0"/>
              <a:t>Bedre utnyttelse av infrastruktur med </a:t>
            </a:r>
            <a:r>
              <a:rPr lang="nb-NO" dirty="0"/>
              <a:t>endret prioritering mellom personer og gods i deler av driftsdøgnet.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r>
              <a:rPr lang="nb-NO" u="sng" dirty="0" smtClean="0"/>
              <a:t>Foreløpig</a:t>
            </a:r>
            <a:r>
              <a:rPr lang="nb-NO" dirty="0" smtClean="0"/>
              <a:t> vurdering: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600" dirty="0" smtClean="0"/>
              <a:t>Ikke behov for nye store infrastrukturtiltak utover ved Alnabru, </a:t>
            </a:r>
            <a:r>
              <a:rPr lang="nb-NO" sz="1600" i="1" dirty="0" err="1" smtClean="0"/>
              <a:t>jf</a:t>
            </a:r>
            <a:r>
              <a:rPr lang="nb-NO" sz="1600" i="1" dirty="0" smtClean="0"/>
              <a:t> tredje «kule» over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600" dirty="0" smtClean="0"/>
              <a:t>Mulig unntak med ny hovedterminal i Akershus syd/nordre Østfold </a:t>
            </a:r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029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Bygger på resultater fra Godsanalysen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2394" lvl="1" indent="-302394">
              <a:buClr>
                <a:srgbClr val="ED9300"/>
              </a:buClr>
              <a:buFont typeface="Arial" pitchFamily="34" charset="0"/>
              <a:buChar char="●"/>
            </a:pPr>
            <a:r>
              <a:rPr lang="nb-NO" sz="1600" dirty="0"/>
              <a:t>Overføring av gods til sjø og bane er ikke nok til å sikre bærekraftig </a:t>
            </a:r>
            <a:r>
              <a:rPr lang="nb-NO" sz="1600" dirty="0" smtClean="0"/>
              <a:t>godstransport</a:t>
            </a:r>
          </a:p>
          <a:p>
            <a:pPr marL="678434" lvl="3" indent="-302394">
              <a:buClr>
                <a:srgbClr val="ED9300"/>
              </a:buClr>
              <a:buFont typeface="Wingdings" panose="05000000000000000000" pitchFamily="2" charset="2"/>
              <a:buChar char="Ø"/>
            </a:pPr>
            <a:r>
              <a:rPr lang="nb-NO" sz="1600" dirty="0" smtClean="0"/>
              <a:t>Vi </a:t>
            </a:r>
            <a:r>
              <a:rPr lang="nb-NO" sz="1600" dirty="0"/>
              <a:t>må utvikle alle former for godstransport med tanke på effektivitet, sikkerhet og </a:t>
            </a:r>
            <a:r>
              <a:rPr lang="nb-NO" sz="1600" dirty="0" smtClean="0"/>
              <a:t>miljø</a:t>
            </a:r>
          </a:p>
          <a:p>
            <a:pPr marL="302394" lvl="1" indent="-302394">
              <a:buClr>
                <a:srgbClr val="ED9300"/>
              </a:buClr>
              <a:buFont typeface="Arial" pitchFamily="34" charset="0"/>
              <a:buChar char="●"/>
            </a:pPr>
            <a:endParaRPr lang="nb-NO" sz="1600" dirty="0" smtClean="0"/>
          </a:p>
          <a:p>
            <a:pPr marL="302394" lvl="1" indent="-302394">
              <a:buClr>
                <a:srgbClr val="ED9300"/>
              </a:buClr>
              <a:buFont typeface="Arial" pitchFamily="34" charset="0"/>
              <a:buChar char="●"/>
            </a:pPr>
            <a:r>
              <a:rPr lang="nb-NO" sz="1600" dirty="0"/>
              <a:t>Begrenset konkurranse mellom </a:t>
            </a:r>
            <a:r>
              <a:rPr lang="nb-NO" sz="1600" dirty="0" smtClean="0"/>
              <a:t>transportformene</a:t>
            </a:r>
          </a:p>
          <a:p>
            <a:pPr marL="678434" lvl="3" indent="-302394">
              <a:buClr>
                <a:srgbClr val="ED9300"/>
              </a:buClr>
              <a:buFont typeface="Wingdings" panose="05000000000000000000" pitchFamily="2" charset="2"/>
              <a:buChar char="Ø"/>
            </a:pPr>
            <a:r>
              <a:rPr lang="nb-NO" sz="1600" dirty="0" smtClean="0"/>
              <a:t>Nye markeder for gods på jernbane?</a:t>
            </a:r>
          </a:p>
          <a:p>
            <a:pPr marL="302394" lvl="1" indent="-302394">
              <a:buClr>
                <a:srgbClr val="ED9300"/>
              </a:buClr>
              <a:buFont typeface="Arial" pitchFamily="34" charset="0"/>
              <a:buChar char="●"/>
            </a:pPr>
            <a:endParaRPr lang="nb-NO" sz="1600" dirty="0" smtClean="0"/>
          </a:p>
          <a:p>
            <a:pPr marL="302394" lvl="1" indent="-302394">
              <a:buClr>
                <a:srgbClr val="ED9300"/>
              </a:buClr>
              <a:buFont typeface="Arial" pitchFamily="34" charset="0"/>
              <a:buChar char="●"/>
            </a:pPr>
            <a:r>
              <a:rPr lang="nb-NO" sz="1600" dirty="0">
                <a:solidFill>
                  <a:srgbClr val="FF0000"/>
                </a:solidFill>
              </a:rPr>
              <a:t>Desentralisert struktur med mange terminaler med god tilgang til arealer </a:t>
            </a:r>
            <a:r>
              <a:rPr lang="nb-NO" sz="1600" dirty="0" smtClean="0">
                <a:solidFill>
                  <a:srgbClr val="FF0000"/>
                </a:solidFill>
              </a:rPr>
              <a:t>for vare-eiere og logistikk ser ut til å gi mest </a:t>
            </a:r>
            <a:r>
              <a:rPr lang="nb-NO" sz="1600" dirty="0">
                <a:solidFill>
                  <a:srgbClr val="FF0000"/>
                </a:solidFill>
              </a:rPr>
              <a:t>gods på sjø og </a:t>
            </a:r>
            <a:r>
              <a:rPr lang="nb-NO" sz="1600" dirty="0" smtClean="0">
                <a:solidFill>
                  <a:srgbClr val="FF0000"/>
                </a:solidFill>
              </a:rPr>
              <a:t>bane</a:t>
            </a:r>
          </a:p>
          <a:p>
            <a:pPr marL="302394" lvl="1" indent="-302394">
              <a:buClr>
                <a:srgbClr val="ED9300"/>
              </a:buClr>
              <a:buFont typeface="Arial" pitchFamily="34" charset="0"/>
              <a:buChar char="●"/>
            </a:pPr>
            <a:endParaRPr lang="nb-NO" sz="1600" dirty="0">
              <a:solidFill>
                <a:srgbClr val="FF0000"/>
              </a:solidFill>
            </a:endParaRPr>
          </a:p>
          <a:p>
            <a:pPr marL="302394" lvl="1" indent="-302394">
              <a:buClr>
                <a:srgbClr val="ED9300"/>
              </a:buClr>
              <a:buFont typeface="Arial" pitchFamily="34" charset="0"/>
              <a:buChar char="●"/>
            </a:pPr>
            <a:r>
              <a:rPr lang="nb-NO" sz="1600" dirty="0" smtClean="0">
                <a:solidFill>
                  <a:srgbClr val="FF0000"/>
                </a:solidFill>
              </a:rPr>
              <a:t>Konsentrasjon av containergods i færre havner ser ut til å gi mer vegtransport og øke næringslivets transportkostnader</a:t>
            </a:r>
            <a:r>
              <a:rPr lang="nb-NO" sz="1600" dirty="0" smtClean="0"/>
              <a:t> </a:t>
            </a:r>
            <a:endParaRPr lang="nb-NO" sz="1600" dirty="0"/>
          </a:p>
          <a:p>
            <a:pPr marL="302394" lvl="1" indent="-302394">
              <a:buClr>
                <a:srgbClr val="ED9300"/>
              </a:buClr>
              <a:buFont typeface="Arial" pitchFamily="34" charset="0"/>
              <a:buChar char="●"/>
            </a:pPr>
            <a:endParaRPr lang="nb-NO" sz="1200" dirty="0"/>
          </a:p>
          <a:p>
            <a:pPr marL="302394" lvl="1" indent="-302394">
              <a:buClr>
                <a:srgbClr val="ED9300"/>
              </a:buClr>
              <a:buFont typeface="Arial" pitchFamily="34" charset="0"/>
              <a:buChar char="●"/>
            </a:pPr>
            <a:endParaRPr lang="nb-NO" sz="1200" dirty="0"/>
          </a:p>
          <a:p>
            <a:pPr marL="302394" lvl="1" indent="-302394">
              <a:buClr>
                <a:srgbClr val="ED9300"/>
              </a:buClr>
              <a:buFont typeface="Arial" pitchFamily="34" charset="0"/>
              <a:buChar char="●"/>
            </a:pPr>
            <a:endParaRPr lang="nb-NO" sz="1200" dirty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b-NO" sz="1400" dirty="0" smtClean="0"/>
              <a:t>KVU godsterminalstrukturen i Oslofjordområdet </a:t>
            </a:r>
            <a:endParaRPr lang="nb-NO" sz="140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smtClean="0"/>
              <a:t>30.10.2015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KS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964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smtClean="0"/>
              <a:t>30.10.2015</a:t>
            </a:r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>
                <a:latin typeface="Comic Sans MS" panose="030F0702030302020204" pitchFamily="66" charset="0"/>
              </a:rPr>
              <a:t>Oppdraget og konseptene</a:t>
            </a:r>
            <a:endParaRPr lang="nb-NO" dirty="0">
              <a:latin typeface="Comic Sans MS" panose="030F0702030302020204" pitchFamily="66" charset="0"/>
            </a:endParaRPr>
          </a:p>
        </p:txBody>
      </p:sp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KS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8996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Tiltaksområdet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b-NO" sz="1400" dirty="0" smtClean="0"/>
              <a:t>KVU godsterminalstrukturen i Oslofjordområdet </a:t>
            </a:r>
            <a:endParaRPr lang="nb-NO" sz="140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smtClean="0"/>
              <a:t>30.10.2015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KS</a:t>
            </a:r>
            <a:endParaRPr lang="nb-NO" dirty="0"/>
          </a:p>
        </p:txBody>
      </p:sp>
      <p:pic>
        <p:nvPicPr>
          <p:cNvPr id="7" name="Plassholder for innhold 6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2776"/>
            <a:ext cx="522407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4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Oppdraget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Vi skal utrede: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500" b="1" dirty="0" smtClean="0"/>
              <a:t>Behov for kapasitet</a:t>
            </a:r>
            <a:r>
              <a:rPr lang="nb-NO" sz="1500" dirty="0" smtClean="0"/>
              <a:t> i godskorridorene i Oslofjordområdet, både i terminalene og i nettet</a:t>
            </a:r>
            <a:endParaRPr lang="nb-NO" sz="1500" dirty="0"/>
          </a:p>
          <a:p>
            <a:pPr lvl="1">
              <a:buFont typeface="Wingdings" panose="05000000000000000000" pitchFamily="2" charset="2"/>
              <a:buChar char="Ø"/>
            </a:pPr>
            <a:endParaRPr lang="nb-NO" sz="15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500" b="1" dirty="0" smtClean="0"/>
              <a:t>Når</a:t>
            </a:r>
            <a:r>
              <a:rPr lang="nb-NO" sz="1500" dirty="0" smtClean="0"/>
              <a:t> er det behov for mer kapasitet og mulighet </a:t>
            </a:r>
            <a:r>
              <a:rPr lang="nb-NO" sz="1500" dirty="0"/>
              <a:t>for trinnvis utbygging</a:t>
            </a:r>
          </a:p>
          <a:p>
            <a:pPr marL="318011" lvl="1" indent="0">
              <a:buNone/>
            </a:pPr>
            <a:endParaRPr lang="nb-NO" sz="15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500" dirty="0" smtClean="0"/>
              <a:t>Aktuelle </a:t>
            </a:r>
            <a:r>
              <a:rPr lang="nb-NO" sz="1500" dirty="0"/>
              <a:t>konsepter for sikker, miljøvennlig og samfunnsøkonomisk effektiv godstransport</a:t>
            </a:r>
          </a:p>
          <a:p>
            <a:pPr marL="318011" lvl="1" indent="0">
              <a:buNone/>
            </a:pPr>
            <a:endParaRPr lang="nb-NO" sz="15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500" dirty="0" smtClean="0"/>
              <a:t>Ett </a:t>
            </a:r>
            <a:r>
              <a:rPr lang="nb-NO" sz="1500" dirty="0"/>
              <a:t>skritt lengre enn godsanalysen  - hva </a:t>
            </a:r>
            <a:r>
              <a:rPr lang="nb-NO" sz="1500" u="sng" dirty="0"/>
              <a:t>koster</a:t>
            </a:r>
            <a:r>
              <a:rPr lang="nb-NO" sz="1500" dirty="0"/>
              <a:t> investeringene?</a:t>
            </a:r>
          </a:p>
          <a:p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/>
              <a:t>KVU for godsterminalstrukturen i Oslofjordområdet </a:t>
            </a:r>
          </a:p>
          <a:p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smtClean="0"/>
              <a:t>30.10.2015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KS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488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Samfunnsmålet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i="1" dirty="0" smtClean="0"/>
              <a:t>En effektiv, kapasitetssterk og bærekraftig godsterminal-struktur i Oslofjordområdet. Terminalstrukturen skal stimulere til overgang fra veg til sjø og bane der det er samfunnsøkonomisk lønnsomt.</a:t>
            </a:r>
            <a:endParaRPr lang="nb-NO" i="1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b-NO" sz="1400" dirty="0" smtClean="0"/>
              <a:t>KVU godsterminalstrukturen i Oslofjordområdet </a:t>
            </a:r>
            <a:endParaRPr lang="nb-NO" sz="140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smtClean="0"/>
              <a:t>30.10.2015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KS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258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Effektmål </a:t>
            </a:r>
            <a:endParaRPr lang="nb-NO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549295"/>
              </p:ext>
            </p:extLst>
          </p:nvPr>
        </p:nvGraphicFramePr>
        <p:xfrm>
          <a:off x="1273175" y="1778000"/>
          <a:ext cx="7000876" cy="354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438"/>
                <a:gridCol w="3500438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Samfunnsmål (delmål)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Effektmål </a:t>
                      </a:r>
                      <a:endParaRPr lang="nb-NO" dirty="0"/>
                    </a:p>
                  </a:txBody>
                  <a:tcPr/>
                </a:tc>
              </a:tr>
              <a:tr h="185420">
                <a:tc rowSpan="2">
                  <a:txBody>
                    <a:bodyPr/>
                    <a:lstStyle/>
                    <a:p>
                      <a:r>
                        <a:rPr lang="nb-NO" dirty="0" smtClean="0"/>
                        <a:t>Effektivt 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Redusere næringslivets</a:t>
                      </a:r>
                      <a:r>
                        <a:rPr lang="nb-NO" baseline="0" dirty="0" smtClean="0"/>
                        <a:t> transportkostnader </a:t>
                      </a:r>
                      <a:endParaRPr lang="nb-NO" dirty="0"/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Bedre transportkvalitet:</a:t>
                      </a:r>
                    </a:p>
                    <a:p>
                      <a:pPr marL="628468" lvl="1" indent="-171450">
                        <a:buFontTx/>
                        <a:buChar char="-"/>
                      </a:pPr>
                      <a:r>
                        <a:rPr lang="nb-NO" sz="1000" dirty="0" smtClean="0"/>
                        <a:t>Frekvens</a:t>
                      </a:r>
                    </a:p>
                    <a:p>
                      <a:pPr marL="628468" lvl="1" indent="-171450">
                        <a:buFontTx/>
                        <a:buChar char="-"/>
                      </a:pPr>
                      <a:r>
                        <a:rPr lang="nb-NO" sz="1000" dirty="0" smtClean="0"/>
                        <a:t>Regularitet </a:t>
                      </a:r>
                    </a:p>
                    <a:p>
                      <a:pPr marL="628468" lvl="1" indent="-171450">
                        <a:buFontTx/>
                        <a:buChar char="-"/>
                      </a:pPr>
                      <a:r>
                        <a:rPr lang="nb-NO" sz="1000" dirty="0" smtClean="0"/>
                        <a:t>Punktlighet</a:t>
                      </a:r>
                    </a:p>
                    <a:p>
                      <a:pPr marL="457018" lvl="1" indent="0">
                        <a:buFontTx/>
                        <a:buNone/>
                      </a:pPr>
                      <a:endParaRPr lang="nb-NO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Kapasitetssterkt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Kapasitet sammenlignet med beregnet etterspørsel</a:t>
                      </a:r>
                    </a:p>
                    <a:p>
                      <a:endParaRPr lang="nb-NO" dirty="0"/>
                    </a:p>
                  </a:txBody>
                  <a:tcPr/>
                </a:tc>
              </a:tr>
              <a:tr h="185420">
                <a:tc rowSpan="2">
                  <a:txBody>
                    <a:bodyPr/>
                    <a:lstStyle/>
                    <a:p>
                      <a:r>
                        <a:rPr lang="nb-NO" dirty="0" smtClean="0"/>
                        <a:t>Bærekraftig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Redusere utslipp av klimagasser</a:t>
                      </a:r>
                    </a:p>
                    <a:p>
                      <a:endParaRPr lang="nb-NO" dirty="0"/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Begrense lokal luftforurensing og støy</a:t>
                      </a:r>
                    </a:p>
                    <a:p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Overføre</a:t>
                      </a:r>
                      <a:r>
                        <a:rPr lang="nb-NO" baseline="0" dirty="0" smtClean="0"/>
                        <a:t> gods fra veg til sjø og jernbane 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Legge til rette for mer godstransport på sjø og jernbane </a:t>
                      </a:r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 smtClean="0"/>
              <a:t>KVU for godsterminalstrukturen i Oslofjordområdet 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smtClean="0"/>
              <a:t>30.10.2015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KS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998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 konsepter etter siling</a:t>
            </a:r>
            <a:endParaRPr lang="nb-NO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972582"/>
              </p:ext>
            </p:extLst>
          </p:nvPr>
        </p:nvGraphicFramePr>
        <p:xfrm>
          <a:off x="395540" y="1556791"/>
          <a:ext cx="8496939" cy="43551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2449"/>
                <a:gridCol w="772449"/>
                <a:gridCol w="772449"/>
                <a:gridCol w="772449"/>
                <a:gridCol w="772449"/>
                <a:gridCol w="772449"/>
                <a:gridCol w="772449"/>
                <a:gridCol w="772449"/>
                <a:gridCol w="772449"/>
                <a:gridCol w="772449"/>
                <a:gridCol w="772449"/>
              </a:tblGrid>
              <a:tr h="1461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 </a:t>
                      </a:r>
                      <a:endParaRPr lang="nb-NO" sz="10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b-NO" sz="1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 dirty="0" smtClean="0">
                          <a:solidFill>
                            <a:schemeClr val="tx1"/>
                          </a:solidFill>
                          <a:effectLst/>
                        </a:rPr>
                        <a:t>Hoved-terminal </a:t>
                      </a: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</a:rPr>
                        <a:t>+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 dirty="0" smtClean="0">
                          <a:solidFill>
                            <a:schemeClr val="tx1"/>
                          </a:solidFill>
                          <a:effectLst/>
                        </a:rPr>
                        <a:t>flere mindre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b-NO" sz="1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1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 dirty="0" smtClean="0">
                          <a:solidFill>
                            <a:schemeClr val="tx1"/>
                          </a:solidFill>
                          <a:effectLst/>
                        </a:rPr>
                        <a:t>Én </a:t>
                      </a:r>
                      <a:r>
                        <a:rPr lang="nb-NO" sz="1000" dirty="0" err="1">
                          <a:solidFill>
                            <a:schemeClr val="tx1"/>
                          </a:solidFill>
                          <a:effectLst/>
                        </a:rPr>
                        <a:t>hovedterminal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b-NO" sz="1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1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 dirty="0" err="1" smtClean="0">
                          <a:solidFill>
                            <a:schemeClr val="tx1"/>
                          </a:solidFill>
                          <a:effectLst/>
                        </a:rPr>
                        <a:t>Hovedterminal</a:t>
                      </a:r>
                      <a:r>
                        <a:rPr lang="nb-NO" sz="1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</a:rPr>
                        <a:t>med avlastingsterminal(er)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2630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 dirty="0">
                          <a:effectLst/>
                        </a:rPr>
                        <a:t> </a:t>
                      </a:r>
                      <a:endParaRPr lang="nb-NO" sz="10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b="1" dirty="0">
                          <a:solidFill>
                            <a:srgbClr val="0070C0"/>
                          </a:solidFill>
                          <a:effectLst/>
                        </a:rPr>
                        <a:t>K1</a:t>
                      </a:r>
                      <a:endParaRPr lang="nb-NO" sz="1100" b="1" dirty="0">
                        <a:solidFill>
                          <a:srgbClr val="0070C0"/>
                        </a:solidFill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b="1" dirty="0">
                          <a:solidFill>
                            <a:srgbClr val="0070C0"/>
                          </a:solidFill>
                          <a:effectLst/>
                        </a:rPr>
                        <a:t>K2</a:t>
                      </a:r>
                      <a:endParaRPr lang="nb-NO" sz="1100" b="1" dirty="0">
                        <a:solidFill>
                          <a:srgbClr val="0070C0"/>
                        </a:solidFill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b="1" dirty="0">
                          <a:solidFill>
                            <a:srgbClr val="0070C0"/>
                          </a:solidFill>
                          <a:effectLst/>
                        </a:rPr>
                        <a:t>K3</a:t>
                      </a:r>
                      <a:endParaRPr lang="nb-NO" sz="1100" b="1" dirty="0">
                        <a:solidFill>
                          <a:srgbClr val="0070C0"/>
                        </a:solidFill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b="1" dirty="0">
                          <a:solidFill>
                            <a:srgbClr val="0070C0"/>
                          </a:solidFill>
                          <a:effectLst/>
                        </a:rPr>
                        <a:t>K4</a:t>
                      </a:r>
                      <a:endParaRPr lang="nb-NO" sz="1100" b="1" dirty="0">
                        <a:solidFill>
                          <a:srgbClr val="0070C0"/>
                        </a:solidFill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b="1" dirty="0">
                          <a:solidFill>
                            <a:srgbClr val="0070C0"/>
                          </a:solidFill>
                          <a:effectLst/>
                        </a:rPr>
                        <a:t>K5</a:t>
                      </a:r>
                      <a:endParaRPr lang="nb-NO" sz="1100" b="1" dirty="0">
                        <a:solidFill>
                          <a:srgbClr val="0070C0"/>
                        </a:solidFill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b="1" dirty="0">
                          <a:solidFill>
                            <a:srgbClr val="0070C0"/>
                          </a:solidFill>
                          <a:effectLst/>
                        </a:rPr>
                        <a:t>K6</a:t>
                      </a:r>
                      <a:endParaRPr lang="nb-NO" sz="1100" b="1" dirty="0">
                        <a:solidFill>
                          <a:srgbClr val="0070C0"/>
                        </a:solidFill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b="1" dirty="0">
                          <a:solidFill>
                            <a:srgbClr val="0070C0"/>
                          </a:solidFill>
                          <a:effectLst/>
                        </a:rPr>
                        <a:t>K7</a:t>
                      </a:r>
                      <a:endParaRPr lang="nb-NO" sz="1100" b="1" dirty="0">
                        <a:solidFill>
                          <a:srgbClr val="0070C0"/>
                        </a:solidFill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b="1" dirty="0">
                          <a:solidFill>
                            <a:srgbClr val="0070C0"/>
                          </a:solidFill>
                          <a:effectLst/>
                        </a:rPr>
                        <a:t>K8</a:t>
                      </a:r>
                      <a:endParaRPr lang="nb-NO" sz="1100" b="1" dirty="0">
                        <a:solidFill>
                          <a:srgbClr val="0070C0"/>
                        </a:solidFill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b="1" dirty="0">
                          <a:solidFill>
                            <a:srgbClr val="0070C0"/>
                          </a:solidFill>
                          <a:effectLst/>
                        </a:rPr>
                        <a:t>K9</a:t>
                      </a:r>
                      <a:endParaRPr lang="nb-NO" sz="1100" b="1" dirty="0">
                        <a:solidFill>
                          <a:srgbClr val="0070C0"/>
                        </a:solidFill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b="1" dirty="0">
                          <a:solidFill>
                            <a:srgbClr val="0070C0"/>
                          </a:solidFill>
                          <a:effectLst/>
                        </a:rPr>
                        <a:t>K10</a:t>
                      </a:r>
                      <a:endParaRPr lang="nb-NO" sz="1100" b="1" dirty="0">
                        <a:solidFill>
                          <a:srgbClr val="0070C0"/>
                        </a:solidFill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5000"/>
                        <a:lumOff val="75000"/>
                      </a:schemeClr>
                    </a:solidFill>
                  </a:tcPr>
                </a:tc>
              </a:tr>
              <a:tr h="26306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b-NO" sz="9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9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9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 dirty="0" smtClean="0">
                          <a:solidFill>
                            <a:schemeClr val="tx1"/>
                          </a:solidFill>
                          <a:effectLst/>
                        </a:rPr>
                        <a:t>Jernbane-terminaler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 b="1" dirty="0" smtClean="0">
                          <a:solidFill>
                            <a:srgbClr val="FF0000"/>
                          </a:solidFill>
                          <a:effectLst/>
                        </a:rPr>
                        <a:t>Alnabru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b="0" dirty="0" smtClean="0">
                          <a:effectLst/>
                        </a:rPr>
                        <a:t>Modernisert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9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9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900" b="1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900" b="1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 b="1" dirty="0" smtClean="0">
                          <a:solidFill>
                            <a:srgbClr val="0070C0"/>
                          </a:solidFill>
                          <a:effectLst/>
                        </a:rPr>
                        <a:t>+</a:t>
                      </a:r>
                      <a:r>
                        <a:rPr lang="nb-NO" sz="900" dirty="0" smtClean="0">
                          <a:effectLst/>
                        </a:rPr>
                        <a:t> </a:t>
                      </a:r>
                      <a:r>
                        <a:rPr lang="nb-NO" sz="900" dirty="0">
                          <a:effectLst/>
                        </a:rPr>
                        <a:t>Rolvsøy, </a:t>
                      </a:r>
                      <a:r>
                        <a:rPr lang="nb-NO" sz="900" dirty="0" smtClean="0">
                          <a:effectLst/>
                        </a:rPr>
                        <a:t>Kong-svinger</a:t>
                      </a:r>
                      <a:r>
                        <a:rPr lang="nb-NO" sz="900" dirty="0">
                          <a:effectLst/>
                        </a:rPr>
                        <a:t>, Eidanger, Drammen </a:t>
                      </a:r>
                      <a:endParaRPr lang="nb-NO" sz="10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 b="1" dirty="0">
                          <a:solidFill>
                            <a:srgbClr val="FF0000"/>
                          </a:solidFill>
                          <a:effectLst/>
                        </a:rPr>
                        <a:t>Alnabru</a:t>
                      </a:r>
                      <a:r>
                        <a:rPr lang="nb-NO" sz="900" dirty="0">
                          <a:effectLst/>
                        </a:rPr>
                        <a:t> </a:t>
                      </a:r>
                      <a:endParaRPr lang="nb-NO" sz="9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 dirty="0" smtClean="0">
                          <a:effectLst/>
                        </a:rPr>
                        <a:t>Økt kapasitet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9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 dirty="0" smtClean="0">
                          <a:effectLst/>
                        </a:rPr>
                        <a:t>Dagens areal</a:t>
                      </a:r>
                      <a:endParaRPr lang="nb-NO" sz="10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 b="1" dirty="0">
                          <a:solidFill>
                            <a:srgbClr val="FF0000"/>
                          </a:solidFill>
                          <a:effectLst/>
                        </a:rPr>
                        <a:t>Alnabru</a:t>
                      </a:r>
                      <a:r>
                        <a:rPr lang="nb-NO" sz="900" dirty="0">
                          <a:effectLst/>
                        </a:rPr>
                        <a:t> </a:t>
                      </a:r>
                      <a:endParaRPr lang="nb-NO" sz="900" dirty="0" smtClean="0">
                        <a:effectLst/>
                      </a:endParaRPr>
                    </a:p>
                    <a:p>
                      <a:pPr marL="0" marR="0" indent="0" algn="l" defTabSz="914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dirty="0" smtClean="0">
                          <a:effectLst/>
                        </a:rPr>
                        <a:t>Økt kapasitet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9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 dirty="0" smtClean="0">
                          <a:effectLst/>
                        </a:rPr>
                        <a:t>Økt areal</a:t>
                      </a:r>
                      <a:endParaRPr lang="nb-NO" sz="10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 b="1" dirty="0">
                          <a:solidFill>
                            <a:srgbClr val="FF0000"/>
                          </a:solidFill>
                          <a:effectLst/>
                        </a:rPr>
                        <a:t>Akershus syd/</a:t>
                      </a:r>
                      <a:endParaRPr lang="nb-NO" sz="10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 b="1" dirty="0">
                          <a:solidFill>
                            <a:srgbClr val="FF0000"/>
                          </a:solidFill>
                          <a:effectLst/>
                        </a:rPr>
                        <a:t>nordre Østfold </a:t>
                      </a:r>
                      <a:endParaRPr lang="nb-NO" sz="1000" b="1" dirty="0">
                        <a:solidFill>
                          <a:srgbClr val="FF0000"/>
                        </a:solidFill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 b="1" dirty="0">
                          <a:solidFill>
                            <a:srgbClr val="FF0000"/>
                          </a:solidFill>
                          <a:effectLst/>
                        </a:rPr>
                        <a:t>Alnabru</a:t>
                      </a:r>
                      <a:r>
                        <a:rPr lang="nb-NO" sz="900" dirty="0">
                          <a:effectLst/>
                        </a:rPr>
                        <a:t> </a:t>
                      </a:r>
                      <a:r>
                        <a:rPr lang="nb-NO" sz="900" dirty="0" smtClean="0">
                          <a:effectLst/>
                        </a:rPr>
                        <a:t>Økt kapasitet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9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900" b="1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900" b="1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900" b="1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 b="1" dirty="0" smtClean="0">
                          <a:solidFill>
                            <a:srgbClr val="0070C0"/>
                          </a:solidFill>
                          <a:effectLst/>
                        </a:rPr>
                        <a:t>+</a:t>
                      </a:r>
                      <a:r>
                        <a:rPr lang="nb-NO" sz="900" dirty="0" smtClean="0">
                          <a:effectLst/>
                        </a:rPr>
                        <a:t> </a:t>
                      </a:r>
                      <a:r>
                        <a:rPr lang="nb-NO" sz="900" dirty="0">
                          <a:effectLst/>
                        </a:rPr>
                        <a:t>Drammen/</a:t>
                      </a:r>
                      <a:endParaRPr lang="nb-NO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 dirty="0">
                          <a:effectLst/>
                        </a:rPr>
                        <a:t>Vestfold nord</a:t>
                      </a:r>
                      <a:endParaRPr lang="nb-NO" sz="10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 b="1" dirty="0">
                          <a:solidFill>
                            <a:srgbClr val="FF0000"/>
                          </a:solidFill>
                          <a:effectLst/>
                        </a:rPr>
                        <a:t>Alnabru</a:t>
                      </a:r>
                      <a:r>
                        <a:rPr lang="nb-NO" sz="900" dirty="0">
                          <a:effectLst/>
                        </a:rPr>
                        <a:t> </a:t>
                      </a:r>
                      <a:r>
                        <a:rPr lang="nb-NO" sz="900" dirty="0" smtClean="0">
                          <a:effectLst/>
                        </a:rPr>
                        <a:t>Økt kapasitet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9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900" b="1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900" b="1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900" b="1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 b="1" dirty="0" smtClean="0">
                          <a:solidFill>
                            <a:srgbClr val="0070C0"/>
                          </a:solidFill>
                          <a:effectLst/>
                        </a:rPr>
                        <a:t>+</a:t>
                      </a:r>
                      <a:r>
                        <a:rPr lang="nb-NO" sz="900" dirty="0" smtClean="0">
                          <a:effectLst/>
                        </a:rPr>
                        <a:t> </a:t>
                      </a:r>
                      <a:r>
                        <a:rPr lang="nb-NO" sz="900" dirty="0">
                          <a:effectLst/>
                        </a:rPr>
                        <a:t>Kopstad</a:t>
                      </a:r>
                      <a:endParaRPr lang="nb-NO" sz="10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 b="1" dirty="0">
                          <a:solidFill>
                            <a:srgbClr val="FF0000"/>
                          </a:solidFill>
                          <a:effectLst/>
                        </a:rPr>
                        <a:t>Alnabru</a:t>
                      </a:r>
                      <a:r>
                        <a:rPr lang="nb-NO" sz="9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nb-NO" sz="900" dirty="0" smtClean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0" marR="0" indent="0" algn="l" defTabSz="914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dirty="0" smtClean="0">
                          <a:effectLst/>
                        </a:rPr>
                        <a:t>Økt kapasitet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9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900" b="1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900" b="1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900" b="1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 b="1" dirty="0" smtClean="0">
                          <a:solidFill>
                            <a:srgbClr val="0070C0"/>
                          </a:solidFill>
                          <a:effectLst/>
                        </a:rPr>
                        <a:t>+</a:t>
                      </a:r>
                      <a:r>
                        <a:rPr lang="nb-NO" sz="900" dirty="0" smtClean="0">
                          <a:effectLst/>
                        </a:rPr>
                        <a:t> </a:t>
                      </a:r>
                      <a:r>
                        <a:rPr lang="nb-NO" sz="900" dirty="0">
                          <a:effectLst/>
                        </a:rPr>
                        <a:t>Akershus </a:t>
                      </a:r>
                      <a:r>
                        <a:rPr lang="nb-NO" sz="900" dirty="0" smtClean="0">
                          <a:effectLst/>
                        </a:rPr>
                        <a:t>syd/Øst-fold </a:t>
                      </a:r>
                      <a:r>
                        <a:rPr lang="nb-NO" sz="900" dirty="0">
                          <a:effectLst/>
                        </a:rPr>
                        <a:t>nord</a:t>
                      </a:r>
                      <a:endParaRPr lang="nb-NO" sz="10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b="1" dirty="0">
                          <a:solidFill>
                            <a:srgbClr val="FF0000"/>
                          </a:solidFill>
                          <a:effectLst/>
                        </a:rPr>
                        <a:t>Alnabru</a:t>
                      </a:r>
                      <a:r>
                        <a:rPr lang="nb-NO" sz="900" dirty="0">
                          <a:effectLst/>
                        </a:rPr>
                        <a:t> </a:t>
                      </a:r>
                      <a:r>
                        <a:rPr lang="nb-NO" sz="900" dirty="0" smtClean="0">
                          <a:effectLst/>
                        </a:rPr>
                        <a:t>Økt kapasitet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9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900" b="1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900" b="1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900" b="1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 b="1" dirty="0" smtClean="0">
                          <a:solidFill>
                            <a:srgbClr val="0070C0"/>
                          </a:solidFill>
                          <a:effectLst/>
                        </a:rPr>
                        <a:t>+</a:t>
                      </a:r>
                      <a:r>
                        <a:rPr lang="nb-NO" sz="900" dirty="0" smtClean="0">
                          <a:effectLst/>
                        </a:rPr>
                        <a:t> </a:t>
                      </a:r>
                      <a:r>
                        <a:rPr lang="nb-NO" sz="900" dirty="0">
                          <a:effectLst/>
                        </a:rPr>
                        <a:t>Øvre Romerike</a:t>
                      </a:r>
                      <a:endParaRPr lang="nb-NO" sz="10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 b="1" dirty="0">
                          <a:solidFill>
                            <a:srgbClr val="FF0000"/>
                          </a:solidFill>
                          <a:effectLst/>
                        </a:rPr>
                        <a:t>Alnabru</a:t>
                      </a:r>
                      <a:r>
                        <a:rPr lang="nb-NO" sz="9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nb-NO" sz="900" dirty="0" smtClean="0">
                          <a:effectLst/>
                        </a:rPr>
                        <a:t>Økt kapasitet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9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900" b="1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900" b="1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900" b="1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 b="1" dirty="0" smtClean="0">
                          <a:solidFill>
                            <a:srgbClr val="0070C0"/>
                          </a:solidFill>
                          <a:effectLst/>
                        </a:rPr>
                        <a:t>+</a:t>
                      </a:r>
                      <a:r>
                        <a:rPr lang="nb-NO" sz="900" dirty="0" smtClean="0">
                          <a:effectLst/>
                        </a:rPr>
                        <a:t> </a:t>
                      </a:r>
                      <a:r>
                        <a:rPr lang="nb-NO" sz="900" dirty="0">
                          <a:effectLst/>
                        </a:rPr>
                        <a:t>avlasting i tre korridorer</a:t>
                      </a:r>
                      <a:endParaRPr lang="nb-NO" sz="10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 b="1" dirty="0">
                          <a:solidFill>
                            <a:srgbClr val="FF0000"/>
                          </a:solidFill>
                          <a:effectLst/>
                        </a:rPr>
                        <a:t>Vestby</a:t>
                      </a:r>
                      <a:r>
                        <a:rPr lang="nb-NO" sz="900" dirty="0">
                          <a:effectLst/>
                        </a:rPr>
                        <a:t> </a:t>
                      </a:r>
                      <a:endParaRPr lang="nb-NO" sz="9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9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9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9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900" b="1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900" b="1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900" b="1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 b="1" dirty="0" smtClean="0">
                          <a:solidFill>
                            <a:srgbClr val="0070C0"/>
                          </a:solidFill>
                          <a:effectLst/>
                        </a:rPr>
                        <a:t>+</a:t>
                      </a:r>
                      <a:r>
                        <a:rPr lang="nb-NO" sz="90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nb-NO" sz="900" dirty="0">
                          <a:effectLst/>
                        </a:rPr>
                        <a:t>Drammen/</a:t>
                      </a:r>
                      <a:endParaRPr lang="nb-NO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 dirty="0">
                          <a:effectLst/>
                        </a:rPr>
                        <a:t>nordre Vestfold </a:t>
                      </a:r>
                      <a:endParaRPr lang="nb-NO" sz="10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 smtClean="0"/>
              <a:t>KVU for godsterminalstrukturen i Oslofjordområdet 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smtClean="0"/>
              <a:t>30.10.2015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KS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755576" y="602128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Vurderer ikke konsepter med nye havner</a:t>
            </a: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0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blank">
  <a:themeElements>
    <a:clrScheme name="SVV">
      <a:dk1>
        <a:sysClr val="windowText" lastClr="000000"/>
      </a:dk1>
      <a:lt1>
        <a:sysClr val="window" lastClr="FFFFFF"/>
      </a:lt1>
      <a:dk2>
        <a:srgbClr val="ED9300"/>
      </a:dk2>
      <a:lt2>
        <a:srgbClr val="E1E1E1"/>
      </a:lt2>
      <a:accent1>
        <a:srgbClr val="ED9300"/>
      </a:accent1>
      <a:accent2>
        <a:srgbClr val="3F505A"/>
      </a:accent2>
      <a:accent3>
        <a:srgbClr val="DADADA"/>
      </a:accent3>
      <a:accent4>
        <a:srgbClr val="58B02C"/>
      </a:accent4>
      <a:accent5>
        <a:srgbClr val="75450B"/>
      </a:accent5>
      <a:accent6>
        <a:srgbClr val="1F282D"/>
      </a:accent6>
      <a:hlink>
        <a:srgbClr val="0000FF"/>
      </a:hlink>
      <a:folHlink>
        <a:srgbClr val="800080"/>
      </a:folHlink>
    </a:clrScheme>
    <a:fontScheme name="Custom 1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1 Statens vegvesen liggende standard norsk.potx [Skrivebeskyttet]" id="{3E198112-B1E4-44BC-8C3E-1CA4DA7E830E}" vid="{29E3B4CA-6E79-4609-AB97-F34C0014226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 Statens vegvesen liggende standard norsk</Template>
  <TotalTime>2478</TotalTime>
  <Words>1218</Words>
  <Application>Microsoft Office PowerPoint</Application>
  <PresentationFormat>Skjermfremvisning (4:3)</PresentationFormat>
  <Paragraphs>381</Paragraphs>
  <Slides>23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4" baseType="lpstr">
      <vt:lpstr>blank</vt:lpstr>
      <vt:lpstr>KVU for godsterminalstrukturen i Oslofjordområdet </vt:lpstr>
      <vt:lpstr>Bygger på resultater fra Godsanalysen </vt:lpstr>
      <vt:lpstr>Bygger på resultater fra Godsanalysen </vt:lpstr>
      <vt:lpstr>Oppdraget og konseptene</vt:lpstr>
      <vt:lpstr>Tiltaksområdet</vt:lpstr>
      <vt:lpstr>Oppdraget </vt:lpstr>
      <vt:lpstr>Samfunnsmålet</vt:lpstr>
      <vt:lpstr>Effektmål </vt:lpstr>
      <vt:lpstr>Ti konsepter etter siling</vt:lpstr>
      <vt:lpstr>Lokalisering av nye jernbaneterminaler </vt:lpstr>
      <vt:lpstr>Aktuelle terminaler for containere eller  vognlast </vt:lpstr>
      <vt:lpstr>PowerPoint-presentasjon</vt:lpstr>
      <vt:lpstr>Konseptene sammenlignes med Referanse 2030</vt:lpstr>
      <vt:lpstr>Jernbaneterminalene - godsomslag 2030. Tonn</vt:lpstr>
      <vt:lpstr>Jernbaneterminalene - godsomslag 2050. Tonn</vt:lpstr>
      <vt:lpstr>Transportmiddelfordeling – endring 2030. Mill. tonnkm </vt:lpstr>
      <vt:lpstr>Følsomhetsanalyser</vt:lpstr>
      <vt:lpstr>Følsomhetsanalyser</vt:lpstr>
      <vt:lpstr>Samfunnsøkonomisk lønnsomhet </vt:lpstr>
      <vt:lpstr>Brutto nytte</vt:lpstr>
      <vt:lpstr>PowerPoint-presentasjon</vt:lpstr>
      <vt:lpstr>Jernbaneterminalene krever store arealer</vt:lpstr>
      <vt:lpstr> </vt:lpstr>
    </vt:vector>
  </TitlesOfParts>
  <Company>Statens vegvesen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KVU for godsterminalstrukturen i Oslofjordområdet</dc:title>
  <dc:creator>Jordbakke Anders</dc:creator>
  <cp:lastModifiedBy>Pia Farstad von Hall</cp:lastModifiedBy>
  <cp:revision>140</cp:revision>
  <cp:lastPrinted>2015-10-14T17:36:03Z</cp:lastPrinted>
  <dcterms:created xsi:type="dcterms:W3CDTF">2015-09-14T15:38:29Z</dcterms:created>
  <dcterms:modified xsi:type="dcterms:W3CDTF">2015-10-30T08:15:51Z</dcterms:modified>
</cp:coreProperties>
</file>