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37" r:id="rId2"/>
    <p:sldMasterId id="2147484352" r:id="rId3"/>
  </p:sldMasterIdLst>
  <p:notesMasterIdLst>
    <p:notesMasterId r:id="rId46"/>
  </p:notesMasterIdLst>
  <p:handoutMasterIdLst>
    <p:handoutMasterId r:id="rId47"/>
  </p:handoutMasterIdLst>
  <p:sldIdLst>
    <p:sldId id="361" r:id="rId4"/>
    <p:sldId id="521" r:id="rId5"/>
    <p:sldId id="550" r:id="rId6"/>
    <p:sldId id="569" r:id="rId7"/>
    <p:sldId id="520" r:id="rId8"/>
    <p:sldId id="570" r:id="rId9"/>
    <p:sldId id="567" r:id="rId10"/>
    <p:sldId id="571" r:id="rId11"/>
    <p:sldId id="562" r:id="rId12"/>
    <p:sldId id="563" r:id="rId13"/>
    <p:sldId id="574" r:id="rId14"/>
    <p:sldId id="573" r:id="rId15"/>
    <p:sldId id="564" r:id="rId16"/>
    <p:sldId id="572" r:id="rId17"/>
    <p:sldId id="578" r:id="rId18"/>
    <p:sldId id="577" r:id="rId19"/>
    <p:sldId id="556" r:id="rId20"/>
    <p:sldId id="560" r:id="rId21"/>
    <p:sldId id="576" r:id="rId22"/>
    <p:sldId id="575" r:id="rId23"/>
    <p:sldId id="540" r:id="rId24"/>
    <p:sldId id="579" r:id="rId25"/>
    <p:sldId id="486" r:id="rId26"/>
    <p:sldId id="514" r:id="rId27"/>
    <p:sldId id="513" r:id="rId28"/>
    <p:sldId id="580" r:id="rId29"/>
    <p:sldId id="581" r:id="rId30"/>
    <p:sldId id="471" r:id="rId31"/>
    <p:sldId id="582" r:id="rId32"/>
    <p:sldId id="502" r:id="rId33"/>
    <p:sldId id="583" r:id="rId34"/>
    <p:sldId id="566" r:id="rId35"/>
    <p:sldId id="585" r:id="rId36"/>
    <p:sldId id="590" r:id="rId37"/>
    <p:sldId id="588" r:id="rId38"/>
    <p:sldId id="584" r:id="rId39"/>
    <p:sldId id="472" r:id="rId40"/>
    <p:sldId id="587" r:id="rId41"/>
    <p:sldId id="553" r:id="rId42"/>
    <p:sldId id="554" r:id="rId43"/>
    <p:sldId id="561" r:id="rId44"/>
    <p:sldId id="467" r:id="rId45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FCF"/>
    <a:srgbClr val="F6910A"/>
    <a:srgbClr val="089A7E"/>
    <a:srgbClr val="FFBD29"/>
    <a:srgbClr val="FF9900"/>
    <a:srgbClr val="375380"/>
    <a:srgbClr val="05AB68"/>
    <a:srgbClr val="B9E1FF"/>
    <a:srgbClr val="F9E7C3"/>
    <a:srgbClr val="FFE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Mørk stil 1 - aks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emastil 2 - aks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-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-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-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-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11" autoAdjust="0"/>
  </p:normalViewPr>
  <p:slideViewPr>
    <p:cSldViewPr>
      <p:cViewPr>
        <p:scale>
          <a:sx n="91" d="100"/>
          <a:sy n="91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egvesen.no\data\felles\6\STR\61511%20Bred%20godsanalyse\Kartlegging%20av%20godsstr&#248;mmer%20og%20trender\Excelfiler%20m%20figurer\Innenlandsk%20transportarbei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Relationship Id="rId4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2.xml"/><Relationship Id="rId4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vegvesen.no\data\felles\6\STR\61511%20Bred%20godsanalyse\Kartlegging%20av%20godsstr&#248;mmer%20og%20trender\Excelfiler%20m%20figurer\Godsmodellen%20Vekst%20og%20overf&#248;ring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vegvesen.no\data\felles\6\STR\61511%20Bred%20godsanalyse\Kartlegging%20av%20godsstr&#248;mmer%20og%20trender\Excelfiler%20m%20figurer\Godsmodellen%20Vekst%20og%20overf&#248;r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egvesen.no\data\felles\6\STR\61511%20Bred%20godsanalyse\Kartlegging%20av%20godsstr&#248;mmer%20og%20trender\Excelfiler%20m%20figurer\Innenriks%20veg%20per%20100%20km%20og%20varegruppe%20og%20&#229;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vegvesen.no\data\felles\6\STR\61511%20Bred%20godsanalyse\Kartlegging%20av%20godsstr&#248;mmer%20og%20trender\Excelfiler%20m%20figurer\Innenriks%20veg%20per%20100%20km%20og%20varegruppe%20og%20&#229;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egvesen.no\data\felles\6\STR\61511%20Bred%20godsanalyse\Kartlegging%20av%20godsstr&#248;mmer%20og%20trender\Excelfiler%20m%20figurer\Havner%20og%20veg%20-%20utenrikshandel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egvesen.no\data\felles\6\STR\61511%20Bred%20godsanalyse\Kartlegging%20av%20godsstr&#248;mmer%20og%20trender\Excelfiler%20m%20figurer\Jernbanetransport%20TEU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Relationship Id="rId5" Type="http://schemas.microsoft.com/office/2011/relationships/chartStyle" Target="style6.xml"/><Relationship Id="rId4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433033705357983E-2"/>
          <c:y val="2.7599630319053308E-2"/>
          <c:w val="0.89999230630483196"/>
          <c:h val="0.8307933244060943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'Transportarbeid alt'!$A$12:$A$15</c:f>
              <c:strCache>
                <c:ptCount val="4"/>
                <c:pt idx="0">
                  <c:v>Sjø</c:v>
                </c:pt>
                <c:pt idx="1">
                  <c:v>Veg</c:v>
                </c:pt>
                <c:pt idx="2">
                  <c:v>Jernbane</c:v>
                </c:pt>
                <c:pt idx="3">
                  <c:v>Luft</c:v>
                </c:pt>
              </c:strCache>
            </c:strRef>
          </c:cat>
          <c:val>
            <c:numRef>
              <c:f>'Transportarbeid alt'!$B$12:$B$15</c:f>
              <c:numCache>
                <c:formatCode>#,##0</c:formatCode>
                <c:ptCount val="4"/>
                <c:pt idx="0">
                  <c:v>72.739999999999995</c:v>
                </c:pt>
                <c:pt idx="1">
                  <c:v>19.54</c:v>
                </c:pt>
                <c:pt idx="2">
                  <c:v>4.1900000000000004</c:v>
                </c:pt>
                <c:pt idx="3">
                  <c:v>0.04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cat>
            <c:strRef>
              <c:f>'Transportarbeid alt'!$A$12:$A$15</c:f>
              <c:strCache>
                <c:ptCount val="4"/>
                <c:pt idx="0">
                  <c:v>Sjø</c:v>
                </c:pt>
                <c:pt idx="1">
                  <c:v>Veg</c:v>
                </c:pt>
                <c:pt idx="2">
                  <c:v>Jernbane</c:v>
                </c:pt>
                <c:pt idx="3">
                  <c:v>Luft</c:v>
                </c:pt>
              </c:strCache>
            </c:strRef>
          </c:cat>
          <c:val>
            <c:numRef>
              <c:f>'Transportarbeid alt'!$C$12:$C$15</c:f>
              <c:numCache>
                <c:formatCode>General</c:formatCode>
                <c:ptCount val="4"/>
                <c:pt idx="0" formatCode="#,##0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193920"/>
        <c:axId val="90195456"/>
      </c:barChart>
      <c:catAx>
        <c:axId val="901939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0195456"/>
        <c:crosses val="autoZero"/>
        <c:auto val="1"/>
        <c:lblAlgn val="ctr"/>
        <c:lblOffset val="100"/>
        <c:noMultiLvlLbl val="0"/>
      </c:catAx>
      <c:valAx>
        <c:axId val="90195456"/>
        <c:scaling>
          <c:orientation val="minMax"/>
          <c:max val="12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019392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'Ark3'!$B$7:$B$8</c:f>
              <c:strCache>
                <c:ptCount val="2"/>
                <c:pt idx="0">
                  <c:v>Sikkerhet og miljø</c:v>
                </c:pt>
                <c:pt idx="1">
                  <c:v>mill.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'Ark3'!$A$9:$A$10</c:f>
              <c:strCache>
                <c:ptCount val="2"/>
                <c:pt idx="0">
                  <c:v>I) Stamnettshavner 20 % raskere og billigere</c:v>
                </c:pt>
                <c:pt idx="1">
                  <c:v>II) Arbeidsdeling i Oslofjorden gir 50 % raskere og billigere terminalhåndtering</c:v>
                </c:pt>
              </c:strCache>
            </c:strRef>
          </c:cat>
          <c:val>
            <c:numRef>
              <c:f>'Ark3'!$B$9:$B$10</c:f>
              <c:numCache>
                <c:formatCode>_ * #,##0_ ;_ * \-#,##0_ ;_ * "-"??_ ;_ @_ </c:formatCode>
                <c:ptCount val="2"/>
                <c:pt idx="0">
                  <c:v>-4180</c:v>
                </c:pt>
                <c:pt idx="1">
                  <c:v>320</c:v>
                </c:pt>
              </c:numCache>
            </c:numRef>
          </c:val>
        </c:ser>
        <c:ser>
          <c:idx val="1"/>
          <c:order val="1"/>
          <c:tx>
            <c:strRef>
              <c:f>'Ark3'!$C$7:$C$8</c:f>
              <c:strCache>
                <c:ptCount val="2"/>
                <c:pt idx="0">
                  <c:v>Effektivitet</c:v>
                </c:pt>
                <c:pt idx="1">
                  <c:v>mill. kr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'Ark3'!$A$9:$A$10</c:f>
              <c:strCache>
                <c:ptCount val="2"/>
                <c:pt idx="0">
                  <c:v>I) Stamnettshavner 20 % raskere og billigere</c:v>
                </c:pt>
                <c:pt idx="1">
                  <c:v>II) Arbeidsdeling i Oslofjorden gir 50 % raskere og billigere terminalhåndtering</c:v>
                </c:pt>
              </c:strCache>
            </c:strRef>
          </c:cat>
          <c:val>
            <c:numRef>
              <c:f>'Ark3'!$C$9:$C$10</c:f>
              <c:numCache>
                <c:formatCode>_ * #,##0_ ;_ * \-#,##0_ ;_ * "-"??_ ;_ @_ </c:formatCode>
                <c:ptCount val="2"/>
                <c:pt idx="0">
                  <c:v>-10060</c:v>
                </c:pt>
                <c:pt idx="1">
                  <c:v>-9620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093760"/>
        <c:axId val="191234816"/>
      </c:barChart>
      <c:lineChart>
        <c:grouping val="standard"/>
        <c:varyColors val="0"/>
        <c:ser>
          <c:idx val="2"/>
          <c:order val="2"/>
          <c:tx>
            <c:strRef>
              <c:f>'Ark3'!$D$7:$D$8</c:f>
              <c:strCache>
                <c:ptCount val="2"/>
                <c:pt idx="0">
                  <c:v>Transportarbeid på veg</c:v>
                </c:pt>
                <c:pt idx="1">
                  <c:v>mill. tonnkm</c:v>
                </c:pt>
              </c:strCache>
            </c:strRef>
          </c:tx>
          <c:spPr>
            <a:ln w="57150" cap="rnd">
              <a:solidFill>
                <a:srgbClr val="4F4F63"/>
              </a:solidFill>
              <a:round/>
            </a:ln>
            <a:effectLst/>
          </c:spPr>
          <c:marker>
            <c:symbol val="none"/>
          </c:marker>
          <c:cat>
            <c:strRef>
              <c:f>'Ark3'!$A$9:$A$10</c:f>
              <c:strCache>
                <c:ptCount val="2"/>
                <c:pt idx="0">
                  <c:v>I) Stamnettshavner 20 % raskere og billigere</c:v>
                </c:pt>
                <c:pt idx="1">
                  <c:v>II) Arbeidsdeling i Oslofjorden gir 50 % raskere og billigere terminalhåndtering</c:v>
                </c:pt>
              </c:strCache>
            </c:strRef>
          </c:cat>
          <c:val>
            <c:numRef>
              <c:f>'Ark3'!$D$9:$D$10</c:f>
              <c:numCache>
                <c:formatCode>_ * #,##0_ ;_ * \-#,##0_ ;_ * "-"??_ ;_ @_ </c:formatCode>
                <c:ptCount val="2"/>
                <c:pt idx="0">
                  <c:v>-338</c:v>
                </c:pt>
                <c:pt idx="1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42240"/>
        <c:axId val="191236352"/>
      </c:lineChart>
      <c:catAx>
        <c:axId val="19109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1234816"/>
        <c:crosses val="autoZero"/>
        <c:auto val="1"/>
        <c:lblAlgn val="ctr"/>
        <c:lblOffset val="100"/>
        <c:noMultiLvlLbl val="0"/>
      </c:catAx>
      <c:valAx>
        <c:axId val="1912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1093760"/>
        <c:crosses val="autoZero"/>
        <c:crossBetween val="between"/>
      </c:valAx>
      <c:valAx>
        <c:axId val="191236352"/>
        <c:scaling>
          <c:orientation val="minMax"/>
          <c:min val="-6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1242240"/>
        <c:crosses val="max"/>
        <c:crossBetween val="between"/>
      </c:valAx>
      <c:catAx>
        <c:axId val="19124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23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5158810292081"/>
          <c:y val="0.84900409715390879"/>
          <c:w val="0.88148411897079193"/>
          <c:h val="0.13930093074021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5442416729524E-2"/>
          <c:y val="2.1014837670976359E-2"/>
          <c:w val="0.90474096143387484"/>
          <c:h val="0.91167280788930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'Koordinatsystem (3)'!$C$1</c:f>
              <c:strCache>
                <c:ptCount val="1"/>
                <c:pt idx="0">
                  <c:v>Brutto nåverdi (mill. kr)</c:v>
                </c:pt>
              </c:strCache>
            </c:strRef>
          </c:tx>
          <c:spPr>
            <a:ln w="66675">
              <a:noFill/>
            </a:ln>
          </c:spPr>
          <c:marker>
            <c:spPr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0"/>
            <c:bubble3D val="0"/>
          </c:dPt>
          <c:dPt>
            <c:idx val="2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2"/>
            <c:bubble3D val="0"/>
          </c:dPt>
          <c:dPt>
            <c:idx val="23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xVal>
            <c:numRef>
              <c:f>'Koordinatsystem (3)'!$B$2:$B$26</c:f>
              <c:numCache>
                <c:formatCode>_ * #,##0_ ;_ * \-#,##0_ ;_ * "-"??_ ;_ @_ </c:formatCode>
                <c:ptCount val="25"/>
                <c:pt idx="0">
                  <c:v>-246</c:v>
                </c:pt>
                <c:pt idx="1">
                  <c:v>-365</c:v>
                </c:pt>
                <c:pt idx="2">
                  <c:v>-415</c:v>
                </c:pt>
                <c:pt idx="3">
                  <c:v>-328</c:v>
                </c:pt>
                <c:pt idx="4">
                  <c:v>-3</c:v>
                </c:pt>
                <c:pt idx="5">
                  <c:v>-52</c:v>
                </c:pt>
                <c:pt idx="6">
                  <c:v>-57</c:v>
                </c:pt>
                <c:pt idx="7">
                  <c:v>-398</c:v>
                </c:pt>
                <c:pt idx="8">
                  <c:v>-606</c:v>
                </c:pt>
                <c:pt idx="9">
                  <c:v>-156</c:v>
                </c:pt>
                <c:pt idx="10">
                  <c:v>-216</c:v>
                </c:pt>
                <c:pt idx="11">
                  <c:v>-22</c:v>
                </c:pt>
                <c:pt idx="12">
                  <c:v>1652</c:v>
                </c:pt>
                <c:pt idx="13">
                  <c:v>-1695</c:v>
                </c:pt>
                <c:pt idx="14">
                  <c:v>-801</c:v>
                </c:pt>
                <c:pt idx="15">
                  <c:v>-3956</c:v>
                </c:pt>
                <c:pt idx="16">
                  <c:v>2962</c:v>
                </c:pt>
                <c:pt idx="17">
                  <c:v>1996</c:v>
                </c:pt>
                <c:pt idx="18">
                  <c:v>1721</c:v>
                </c:pt>
                <c:pt idx="19">
                  <c:v>-22</c:v>
                </c:pt>
                <c:pt idx="20">
                  <c:v>-50</c:v>
                </c:pt>
                <c:pt idx="21">
                  <c:v>-155</c:v>
                </c:pt>
                <c:pt idx="22">
                  <c:v>-31</c:v>
                </c:pt>
                <c:pt idx="23">
                  <c:v>-574</c:v>
                </c:pt>
                <c:pt idx="24">
                  <c:v>-1716</c:v>
                </c:pt>
              </c:numCache>
            </c:numRef>
          </c:xVal>
          <c:yVal>
            <c:numRef>
              <c:f>'Koordinatsystem (3)'!$C$2:$C$26</c:f>
              <c:numCache>
                <c:formatCode>_ * #,##0_ ;_ * \-#,##0_ ;_ * "-"??_ ;_ @_ </c:formatCode>
                <c:ptCount val="25"/>
                <c:pt idx="0">
                  <c:v>3526</c:v>
                </c:pt>
                <c:pt idx="1">
                  <c:v>5615</c:v>
                </c:pt>
                <c:pt idx="2">
                  <c:v>8263</c:v>
                </c:pt>
                <c:pt idx="3">
                  <c:v>4670</c:v>
                </c:pt>
                <c:pt idx="4">
                  <c:v>-630</c:v>
                </c:pt>
                <c:pt idx="5">
                  <c:v>1933</c:v>
                </c:pt>
                <c:pt idx="6">
                  <c:v>3651</c:v>
                </c:pt>
                <c:pt idx="7">
                  <c:v>7887</c:v>
                </c:pt>
                <c:pt idx="8">
                  <c:v>15061</c:v>
                </c:pt>
                <c:pt idx="9">
                  <c:v>1616</c:v>
                </c:pt>
                <c:pt idx="10">
                  <c:v>2370</c:v>
                </c:pt>
                <c:pt idx="11">
                  <c:v>1480</c:v>
                </c:pt>
                <c:pt idx="12">
                  <c:v>50340</c:v>
                </c:pt>
                <c:pt idx="13">
                  <c:v>11480</c:v>
                </c:pt>
                <c:pt idx="14">
                  <c:v>19190</c:v>
                </c:pt>
                <c:pt idx="15">
                  <c:v>-16040</c:v>
                </c:pt>
                <c:pt idx="16">
                  <c:v>220820</c:v>
                </c:pt>
                <c:pt idx="17">
                  <c:v>57700</c:v>
                </c:pt>
                <c:pt idx="18">
                  <c:v>70270</c:v>
                </c:pt>
                <c:pt idx="19">
                  <c:v>-909</c:v>
                </c:pt>
                <c:pt idx="20">
                  <c:v>-313</c:v>
                </c:pt>
                <c:pt idx="21">
                  <c:v>-3261</c:v>
                </c:pt>
                <c:pt idx="22">
                  <c:v>0</c:v>
                </c:pt>
                <c:pt idx="23">
                  <c:v>0</c:v>
                </c:pt>
                <c:pt idx="24">
                  <c:v>-42450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31168"/>
        <c:axId val="192632704"/>
      </c:scatterChart>
      <c:valAx>
        <c:axId val="192631168"/>
        <c:scaling>
          <c:orientation val="minMax"/>
          <c:max val="6000"/>
        </c:scaling>
        <c:delete val="0"/>
        <c:axPos val="b"/>
        <c:numFmt formatCode="_ * #,##0_ ;_ * \-#,##0_ ;_ * &quot;-&quot;??_ ;_ @_ " sourceLinked="1"/>
        <c:majorTickMark val="none"/>
        <c:minorTickMark val="none"/>
        <c:tickLblPos val="nextTo"/>
        <c:crossAx val="192632704"/>
        <c:crosses val="autoZero"/>
        <c:crossBetween val="midCat"/>
      </c:valAx>
      <c:valAx>
        <c:axId val="192632704"/>
        <c:scaling>
          <c:orientation val="minMax"/>
          <c:max val="240000"/>
          <c:min val="-1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crossAx val="1926311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5442416729524E-2"/>
          <c:y val="2.1014837670976359E-2"/>
          <c:w val="0.90474096143387484"/>
          <c:h val="0.91167280788930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'Koordinatsystem (3)'!$C$1</c:f>
              <c:strCache>
                <c:ptCount val="1"/>
                <c:pt idx="0">
                  <c:v>Brutto nåverdi (mill. kr)</c:v>
                </c:pt>
              </c:strCache>
            </c:strRef>
          </c:tx>
          <c:spPr>
            <a:ln w="66675">
              <a:noFill/>
            </a:ln>
          </c:spPr>
          <c:marker>
            <c:spPr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0"/>
            <c:bubble3D val="0"/>
          </c:dPt>
          <c:dPt>
            <c:idx val="2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2"/>
            <c:bubble3D val="0"/>
          </c:dPt>
          <c:dPt>
            <c:idx val="23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xVal>
            <c:numRef>
              <c:f>'Koordinatsystem (3)'!$B$2:$B$26</c:f>
              <c:numCache>
                <c:formatCode>_ * #,##0_ ;_ * \-#,##0_ ;_ * "-"??_ ;_ @_ </c:formatCode>
                <c:ptCount val="25"/>
                <c:pt idx="0">
                  <c:v>-246</c:v>
                </c:pt>
                <c:pt idx="1">
                  <c:v>-365</c:v>
                </c:pt>
                <c:pt idx="2">
                  <c:v>-415</c:v>
                </c:pt>
                <c:pt idx="3">
                  <c:v>-328</c:v>
                </c:pt>
                <c:pt idx="4">
                  <c:v>-3</c:v>
                </c:pt>
                <c:pt idx="5">
                  <c:v>-52</c:v>
                </c:pt>
                <c:pt idx="6">
                  <c:v>-57</c:v>
                </c:pt>
                <c:pt idx="7">
                  <c:v>-398</c:v>
                </c:pt>
                <c:pt idx="8">
                  <c:v>-606</c:v>
                </c:pt>
                <c:pt idx="9">
                  <c:v>-156</c:v>
                </c:pt>
                <c:pt idx="10">
                  <c:v>-216</c:v>
                </c:pt>
                <c:pt idx="11">
                  <c:v>-22</c:v>
                </c:pt>
                <c:pt idx="12">
                  <c:v>1652</c:v>
                </c:pt>
                <c:pt idx="13">
                  <c:v>-1695</c:v>
                </c:pt>
                <c:pt idx="14">
                  <c:v>-801</c:v>
                </c:pt>
                <c:pt idx="15">
                  <c:v>-3956</c:v>
                </c:pt>
                <c:pt idx="16">
                  <c:v>2962</c:v>
                </c:pt>
                <c:pt idx="17">
                  <c:v>1996</c:v>
                </c:pt>
                <c:pt idx="18">
                  <c:v>1721</c:v>
                </c:pt>
                <c:pt idx="19">
                  <c:v>-22</c:v>
                </c:pt>
                <c:pt idx="20">
                  <c:v>-50</c:v>
                </c:pt>
                <c:pt idx="21">
                  <c:v>-155</c:v>
                </c:pt>
                <c:pt idx="22">
                  <c:v>-31</c:v>
                </c:pt>
                <c:pt idx="23">
                  <c:v>-574</c:v>
                </c:pt>
                <c:pt idx="24">
                  <c:v>-1716</c:v>
                </c:pt>
              </c:numCache>
            </c:numRef>
          </c:xVal>
          <c:yVal>
            <c:numRef>
              <c:f>'Koordinatsystem (3)'!$C$2:$C$26</c:f>
              <c:numCache>
                <c:formatCode>_ * #,##0_ ;_ * \-#,##0_ ;_ * "-"??_ ;_ @_ </c:formatCode>
                <c:ptCount val="25"/>
                <c:pt idx="0">
                  <c:v>3526</c:v>
                </c:pt>
                <c:pt idx="1">
                  <c:v>5615</c:v>
                </c:pt>
                <c:pt idx="2">
                  <c:v>8263</c:v>
                </c:pt>
                <c:pt idx="3">
                  <c:v>4670</c:v>
                </c:pt>
                <c:pt idx="4">
                  <c:v>-630</c:v>
                </c:pt>
                <c:pt idx="5">
                  <c:v>1933</c:v>
                </c:pt>
                <c:pt idx="6">
                  <c:v>3651</c:v>
                </c:pt>
                <c:pt idx="7">
                  <c:v>7887</c:v>
                </c:pt>
                <c:pt idx="8">
                  <c:v>15061</c:v>
                </c:pt>
                <c:pt idx="9">
                  <c:v>1616</c:v>
                </c:pt>
                <c:pt idx="10">
                  <c:v>2370</c:v>
                </c:pt>
                <c:pt idx="11">
                  <c:v>1480</c:v>
                </c:pt>
                <c:pt idx="12">
                  <c:v>50340</c:v>
                </c:pt>
                <c:pt idx="13">
                  <c:v>11480</c:v>
                </c:pt>
                <c:pt idx="14">
                  <c:v>19190</c:v>
                </c:pt>
                <c:pt idx="15">
                  <c:v>-16040</c:v>
                </c:pt>
                <c:pt idx="16">
                  <c:v>220820</c:v>
                </c:pt>
                <c:pt idx="17">
                  <c:v>57700</c:v>
                </c:pt>
                <c:pt idx="18">
                  <c:v>70270</c:v>
                </c:pt>
                <c:pt idx="19">
                  <c:v>-909</c:v>
                </c:pt>
                <c:pt idx="20">
                  <c:v>-313</c:v>
                </c:pt>
                <c:pt idx="21">
                  <c:v>-3261</c:v>
                </c:pt>
                <c:pt idx="22">
                  <c:v>0</c:v>
                </c:pt>
                <c:pt idx="23">
                  <c:v>0</c:v>
                </c:pt>
                <c:pt idx="24">
                  <c:v>-42450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98624"/>
        <c:axId val="192708608"/>
      </c:scatterChart>
      <c:valAx>
        <c:axId val="192698624"/>
        <c:scaling>
          <c:orientation val="minMax"/>
          <c:max val="6000"/>
        </c:scaling>
        <c:delete val="0"/>
        <c:axPos val="b"/>
        <c:numFmt formatCode="_ * #,##0_ ;_ * \-#,##0_ ;_ * &quot;-&quot;??_ ;_ @_ " sourceLinked="1"/>
        <c:majorTickMark val="none"/>
        <c:minorTickMark val="none"/>
        <c:tickLblPos val="nextTo"/>
        <c:crossAx val="192708608"/>
        <c:crosses val="autoZero"/>
        <c:crossBetween val="midCat"/>
      </c:valAx>
      <c:valAx>
        <c:axId val="192708608"/>
        <c:scaling>
          <c:orientation val="minMax"/>
          <c:max val="240000"/>
          <c:min val="-1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crossAx val="1926986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5442416729524E-2"/>
          <c:y val="2.1014837670976359E-2"/>
          <c:w val="0.90474096143387484"/>
          <c:h val="0.91167280788930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'Koordinatsystem (3)'!$C$1</c:f>
              <c:strCache>
                <c:ptCount val="1"/>
                <c:pt idx="0">
                  <c:v>Brutto nåverdi (mill. kr)</c:v>
                </c:pt>
              </c:strCache>
            </c:strRef>
          </c:tx>
          <c:spPr>
            <a:ln w="66675">
              <a:noFill/>
            </a:ln>
          </c:spPr>
          <c:marker>
            <c:spPr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4F4F63">
                    <a:lumMod val="60000"/>
                    <a:lumOff val="40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0"/>
            <c:bubble3D val="0"/>
          </c:dPt>
          <c:dPt>
            <c:idx val="2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dPt>
            <c:idx val="22"/>
            <c:bubble3D val="0"/>
          </c:dPt>
          <c:dPt>
            <c:idx val="23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bg2">
                    <a:lumMod val="25000"/>
                  </a:schemeClr>
                </a:solidFill>
                <a:ln>
                  <a:noFill/>
                </a:ln>
              </c:spPr>
            </c:marker>
            <c:bubble3D val="0"/>
          </c:dPt>
          <c:xVal>
            <c:numRef>
              <c:f>'Koordinatsystem (3)'!$B$2:$B$26</c:f>
              <c:numCache>
                <c:formatCode>_ * #,##0_ ;_ * \-#,##0_ ;_ * "-"??_ ;_ @_ </c:formatCode>
                <c:ptCount val="25"/>
                <c:pt idx="0">
                  <c:v>-246</c:v>
                </c:pt>
                <c:pt idx="1">
                  <c:v>-365</c:v>
                </c:pt>
                <c:pt idx="2">
                  <c:v>-415</c:v>
                </c:pt>
                <c:pt idx="3">
                  <c:v>-328</c:v>
                </c:pt>
                <c:pt idx="4">
                  <c:v>-3</c:v>
                </c:pt>
                <c:pt idx="5">
                  <c:v>-52</c:v>
                </c:pt>
                <c:pt idx="6">
                  <c:v>-57</c:v>
                </c:pt>
                <c:pt idx="7">
                  <c:v>-398</c:v>
                </c:pt>
                <c:pt idx="8">
                  <c:v>-606</c:v>
                </c:pt>
                <c:pt idx="9">
                  <c:v>-156</c:v>
                </c:pt>
                <c:pt idx="10">
                  <c:v>-216</c:v>
                </c:pt>
                <c:pt idx="11">
                  <c:v>-22</c:v>
                </c:pt>
                <c:pt idx="12">
                  <c:v>1652</c:v>
                </c:pt>
                <c:pt idx="13">
                  <c:v>-1695</c:v>
                </c:pt>
                <c:pt idx="14">
                  <c:v>-801</c:v>
                </c:pt>
                <c:pt idx="15">
                  <c:v>-3956</c:v>
                </c:pt>
                <c:pt idx="16">
                  <c:v>2962</c:v>
                </c:pt>
                <c:pt idx="17">
                  <c:v>1996</c:v>
                </c:pt>
                <c:pt idx="18">
                  <c:v>1721</c:v>
                </c:pt>
                <c:pt idx="19">
                  <c:v>-22</c:v>
                </c:pt>
                <c:pt idx="20">
                  <c:v>-50</c:v>
                </c:pt>
                <c:pt idx="21">
                  <c:v>-155</c:v>
                </c:pt>
                <c:pt idx="22">
                  <c:v>-31</c:v>
                </c:pt>
                <c:pt idx="23">
                  <c:v>-574</c:v>
                </c:pt>
                <c:pt idx="24">
                  <c:v>-1716</c:v>
                </c:pt>
              </c:numCache>
            </c:numRef>
          </c:xVal>
          <c:yVal>
            <c:numRef>
              <c:f>'Koordinatsystem (3)'!$C$2:$C$26</c:f>
              <c:numCache>
                <c:formatCode>_ * #,##0_ ;_ * \-#,##0_ ;_ * "-"??_ ;_ @_ </c:formatCode>
                <c:ptCount val="25"/>
                <c:pt idx="0">
                  <c:v>3526</c:v>
                </c:pt>
                <c:pt idx="1">
                  <c:v>5615</c:v>
                </c:pt>
                <c:pt idx="2">
                  <c:v>8263</c:v>
                </c:pt>
                <c:pt idx="3">
                  <c:v>4670</c:v>
                </c:pt>
                <c:pt idx="4">
                  <c:v>-630</c:v>
                </c:pt>
                <c:pt idx="5">
                  <c:v>1933</c:v>
                </c:pt>
                <c:pt idx="6">
                  <c:v>3651</c:v>
                </c:pt>
                <c:pt idx="7">
                  <c:v>7887</c:v>
                </c:pt>
                <c:pt idx="8">
                  <c:v>15061</c:v>
                </c:pt>
                <c:pt idx="9">
                  <c:v>1616</c:v>
                </c:pt>
                <c:pt idx="10">
                  <c:v>2370</c:v>
                </c:pt>
                <c:pt idx="11">
                  <c:v>1480</c:v>
                </c:pt>
                <c:pt idx="12">
                  <c:v>50340</c:v>
                </c:pt>
                <c:pt idx="13">
                  <c:v>11480</c:v>
                </c:pt>
                <c:pt idx="14">
                  <c:v>19190</c:v>
                </c:pt>
                <c:pt idx="15">
                  <c:v>-16040</c:v>
                </c:pt>
                <c:pt idx="16">
                  <c:v>220820</c:v>
                </c:pt>
                <c:pt idx="17">
                  <c:v>57700</c:v>
                </c:pt>
                <c:pt idx="18">
                  <c:v>70270</c:v>
                </c:pt>
                <c:pt idx="19">
                  <c:v>-909</c:v>
                </c:pt>
                <c:pt idx="20">
                  <c:v>-313</c:v>
                </c:pt>
                <c:pt idx="21">
                  <c:v>-3261</c:v>
                </c:pt>
                <c:pt idx="22">
                  <c:v>0</c:v>
                </c:pt>
                <c:pt idx="23">
                  <c:v>0</c:v>
                </c:pt>
                <c:pt idx="24">
                  <c:v>-42450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64800"/>
        <c:axId val="90766336"/>
      </c:scatterChart>
      <c:valAx>
        <c:axId val="90764800"/>
        <c:scaling>
          <c:orientation val="minMax"/>
          <c:max val="6000"/>
        </c:scaling>
        <c:delete val="0"/>
        <c:axPos val="b"/>
        <c:numFmt formatCode="_ * #,##0_ ;_ * \-#,##0_ ;_ * &quot;-&quot;??_ ;_ @_ " sourceLinked="1"/>
        <c:majorTickMark val="none"/>
        <c:minorTickMark val="none"/>
        <c:tickLblPos val="nextTo"/>
        <c:crossAx val="90766336"/>
        <c:crosses val="autoZero"/>
        <c:crossBetween val="midCat"/>
      </c:valAx>
      <c:valAx>
        <c:axId val="90766336"/>
        <c:scaling>
          <c:orientation val="minMax"/>
          <c:max val="240000"/>
          <c:min val="-1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crossAx val="907648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3942375547743"/>
          <c:y val="4.9319340861768049E-2"/>
          <c:w val="0.84865739194882239"/>
          <c:h val="0.73615006038755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'Ark1'!$B$30</c:f>
              <c:strCache>
                <c:ptCount val="1"/>
                <c:pt idx="0">
                  <c:v>År 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'Ark1'!$A$31:$A$34</c:f>
              <c:strCache>
                <c:ptCount val="4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</c:strCache>
            </c:strRef>
          </c:cat>
          <c:val>
            <c:numRef>
              <c:f>'Ark1'!$B$31:$B$34</c:f>
              <c:numCache>
                <c:formatCode>_ * #,##0_ ;_ * \-#,##0_ ;_ * "-"??_ ;_ @_ </c:formatCode>
                <c:ptCount val="4"/>
                <c:pt idx="0">
                  <c:v>3665</c:v>
                </c:pt>
                <c:pt idx="1">
                  <c:v>4200</c:v>
                </c:pt>
                <c:pt idx="2">
                  <c:v>2104.3467739568637</c:v>
                </c:pt>
                <c:pt idx="3">
                  <c:v>17125.653226043138</c:v>
                </c:pt>
              </c:numCache>
            </c:numRef>
          </c:val>
        </c:ser>
        <c:ser>
          <c:idx val="1"/>
          <c:order val="1"/>
          <c:tx>
            <c:strRef>
              <c:f>'Ark1'!$C$30</c:f>
              <c:strCache>
                <c:ptCount val="1"/>
                <c:pt idx="0">
                  <c:v>År 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'Ark1'!$A$31:$A$34</c:f>
              <c:strCache>
                <c:ptCount val="4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</c:strCache>
            </c:strRef>
          </c:cat>
          <c:val>
            <c:numRef>
              <c:f>'Ark1'!$C$31:$C$34</c:f>
              <c:numCache>
                <c:formatCode>_ * #,##0_ ;_ * \-#,##0_ ;_ * "-"??_ ;_ @_ </c:formatCode>
                <c:ptCount val="4"/>
                <c:pt idx="0">
                  <c:v>4920</c:v>
                </c:pt>
                <c:pt idx="1">
                  <c:v>6687</c:v>
                </c:pt>
                <c:pt idx="2">
                  <c:v>3830.9397744504363</c:v>
                </c:pt>
                <c:pt idx="3">
                  <c:v>31177.060225549565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10080"/>
        <c:axId val="196511616"/>
      </c:barChart>
      <c:catAx>
        <c:axId val="1965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6511616"/>
        <c:crosses val="autoZero"/>
        <c:auto val="1"/>
        <c:lblAlgn val="ctr"/>
        <c:lblOffset val="100"/>
        <c:noMultiLvlLbl val="0"/>
      </c:catAx>
      <c:valAx>
        <c:axId val="19651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layout>
            <c:manualLayout>
              <c:xMode val="edge"/>
              <c:yMode val="edge"/>
              <c:x val="0"/>
              <c:y val="0.362513484164841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65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423177203407371"/>
          <c:y val="6.5475923822084281E-2"/>
          <c:w val="0.11870620132879429"/>
          <c:h val="0.1937670337333294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0977761730177"/>
          <c:y val="2.5065822876966296E-2"/>
          <c:w val="0.85779022238269809"/>
          <c:h val="0.6394795863337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'Ark1'!$B$30</c:f>
              <c:strCache>
                <c:ptCount val="1"/>
                <c:pt idx="0">
                  <c:v>År 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'Ark1'!$A$31:$A$36</c:f>
              <c:strCache>
                <c:ptCount val="6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  <c:pt idx="4">
                  <c:v>Skip ekskl. transitt og containere</c:v>
                </c:pt>
                <c:pt idx="5">
                  <c:v>Tog med bulkvarer</c:v>
                </c:pt>
              </c:strCache>
            </c:strRef>
          </c:cat>
          <c:val>
            <c:numRef>
              <c:f>'Ark1'!$B$31:$B$36</c:f>
              <c:numCache>
                <c:formatCode>_ * #,##0_ ;_ * \-#,##0_ ;_ * "-"??_ ;_ @_ </c:formatCode>
                <c:ptCount val="6"/>
                <c:pt idx="0">
                  <c:v>3665</c:v>
                </c:pt>
                <c:pt idx="1">
                  <c:v>4200</c:v>
                </c:pt>
                <c:pt idx="2">
                  <c:v>2104.3467739568637</c:v>
                </c:pt>
                <c:pt idx="3">
                  <c:v>17125.653226043138</c:v>
                </c:pt>
                <c:pt idx="4">
                  <c:v>100900</c:v>
                </c:pt>
                <c:pt idx="5" formatCode="General">
                  <c:v>914</c:v>
                </c:pt>
              </c:numCache>
            </c:numRef>
          </c:val>
        </c:ser>
        <c:ser>
          <c:idx val="1"/>
          <c:order val="1"/>
          <c:tx>
            <c:strRef>
              <c:f>'Ark1'!$C$30</c:f>
              <c:strCache>
                <c:ptCount val="1"/>
                <c:pt idx="0">
                  <c:v>År 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'Ark1'!$A$31:$A$36</c:f>
              <c:strCache>
                <c:ptCount val="6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  <c:pt idx="4">
                  <c:v>Skip ekskl. transitt og containere</c:v>
                </c:pt>
                <c:pt idx="5">
                  <c:v>Tog med bulkvarer</c:v>
                </c:pt>
              </c:strCache>
            </c:strRef>
          </c:cat>
          <c:val>
            <c:numRef>
              <c:f>'Ark1'!$C$31:$C$36</c:f>
              <c:numCache>
                <c:formatCode>_ * #,##0_ ;_ * \-#,##0_ ;_ * "-"??_ ;_ @_ </c:formatCode>
                <c:ptCount val="6"/>
                <c:pt idx="0">
                  <c:v>4920</c:v>
                </c:pt>
                <c:pt idx="1">
                  <c:v>6687</c:v>
                </c:pt>
                <c:pt idx="2">
                  <c:v>3830.9397744504363</c:v>
                </c:pt>
                <c:pt idx="3">
                  <c:v>31177.060225549565</c:v>
                </c:pt>
                <c:pt idx="4">
                  <c:v>124379</c:v>
                </c:pt>
                <c:pt idx="5" formatCode="General">
                  <c:v>1384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52416"/>
        <c:axId val="198253952"/>
      </c:barChart>
      <c:catAx>
        <c:axId val="1982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8253952"/>
        <c:crosses val="autoZero"/>
        <c:auto val="0"/>
        <c:lblAlgn val="ctr"/>
        <c:lblOffset val="100"/>
        <c:noMultiLvlLbl val="0"/>
      </c:catAx>
      <c:valAx>
        <c:axId val="1982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layout>
            <c:manualLayout>
              <c:xMode val="edge"/>
              <c:yMode val="edge"/>
              <c:x val="2.9375096315463157E-3"/>
              <c:y val="0.304910840064664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8252416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80008748906389"/>
          <c:y val="8.4761227763196251E-2"/>
          <c:w val="0.13008310670027007"/>
          <c:h val="0.14386534530892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0977761730177"/>
          <c:y val="2.5065822876966296E-2"/>
          <c:w val="0.85779022238269809"/>
          <c:h val="0.6394795863337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'Ark1'!$B$30</c:f>
              <c:strCache>
                <c:ptCount val="1"/>
                <c:pt idx="0">
                  <c:v>År 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'Ark1'!$A$31:$A$36</c:f>
              <c:strCache>
                <c:ptCount val="6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  <c:pt idx="4">
                  <c:v>Skip ekskl. transitt og containere</c:v>
                </c:pt>
                <c:pt idx="5">
                  <c:v>Tog med bulkvarer</c:v>
                </c:pt>
              </c:strCache>
            </c:strRef>
          </c:cat>
          <c:val>
            <c:numRef>
              <c:f>'Ark1'!$B$31:$B$36</c:f>
              <c:numCache>
                <c:formatCode>_ * #,##0_ ;_ * \-#,##0_ ;_ * "-"??_ ;_ @_ </c:formatCode>
                <c:ptCount val="6"/>
                <c:pt idx="0">
                  <c:v>3665</c:v>
                </c:pt>
                <c:pt idx="1">
                  <c:v>4200</c:v>
                </c:pt>
                <c:pt idx="2">
                  <c:v>2104.3467739568637</c:v>
                </c:pt>
                <c:pt idx="3">
                  <c:v>17125.653226043138</c:v>
                </c:pt>
                <c:pt idx="4">
                  <c:v>100900</c:v>
                </c:pt>
                <c:pt idx="5" formatCode="General">
                  <c:v>914</c:v>
                </c:pt>
              </c:numCache>
            </c:numRef>
          </c:val>
        </c:ser>
        <c:ser>
          <c:idx val="1"/>
          <c:order val="1"/>
          <c:tx>
            <c:strRef>
              <c:f>'Ark1'!$C$30</c:f>
              <c:strCache>
                <c:ptCount val="1"/>
                <c:pt idx="0">
                  <c:v>År 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'Ark1'!$A$31:$A$36</c:f>
              <c:strCache>
                <c:ptCount val="6"/>
                <c:pt idx="0">
                  <c:v>Pendeltog og litt vognlast</c:v>
                </c:pt>
                <c:pt idx="1">
                  <c:v>Containerskip</c:v>
                </c:pt>
                <c:pt idx="2">
                  <c:v>Overføring fra veg på 7 mill. tonn lange transporter</c:v>
                </c:pt>
                <c:pt idx="3">
                  <c:v>Rest vegtransport etter overføring</c:v>
                </c:pt>
                <c:pt idx="4">
                  <c:v>Skip ekskl. transitt og containere</c:v>
                </c:pt>
                <c:pt idx="5">
                  <c:v>Tog med bulkvarer</c:v>
                </c:pt>
              </c:strCache>
            </c:strRef>
          </c:cat>
          <c:val>
            <c:numRef>
              <c:f>'Ark1'!$C$31:$C$36</c:f>
              <c:numCache>
                <c:formatCode>_ * #,##0_ ;_ * \-#,##0_ ;_ * "-"??_ ;_ @_ </c:formatCode>
                <c:ptCount val="6"/>
                <c:pt idx="0">
                  <c:v>4920</c:v>
                </c:pt>
                <c:pt idx="1">
                  <c:v>6687</c:v>
                </c:pt>
                <c:pt idx="2">
                  <c:v>3830.9397744504363</c:v>
                </c:pt>
                <c:pt idx="3">
                  <c:v>31177.060225549565</c:v>
                </c:pt>
                <c:pt idx="4">
                  <c:v>124379</c:v>
                </c:pt>
                <c:pt idx="5" formatCode="General">
                  <c:v>1384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86720"/>
        <c:axId val="196555904"/>
      </c:barChart>
      <c:catAx>
        <c:axId val="1982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6555904"/>
        <c:crosses val="autoZero"/>
        <c:auto val="0"/>
        <c:lblAlgn val="ctr"/>
        <c:lblOffset val="100"/>
        <c:noMultiLvlLbl val="0"/>
      </c:catAx>
      <c:valAx>
        <c:axId val="1965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layout>
            <c:manualLayout>
              <c:xMode val="edge"/>
              <c:yMode val="edge"/>
              <c:x val="2.9375096315463157E-3"/>
              <c:y val="0.304910840064664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98286720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80008748906389"/>
          <c:y val="8.4761227763196251E-2"/>
          <c:w val="0.13008310670027007"/>
          <c:h val="0.14386534530892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1265408551537"/>
          <c:y val="4.1666666666666664E-2"/>
          <c:w val="0.85277442696262606"/>
          <c:h val="0.63583901922465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'Alle varer alle lengder bear'!$S$3</c:f>
              <c:strCache>
                <c:ptCount val="1"/>
                <c:pt idx="0">
                  <c:v>Jernbane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'Alle varer alle lengder bear'!$T$2:$Z$2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bear'!$T$3:$Z$3</c:f>
              <c:numCache>
                <c:formatCode>General</c:formatCode>
                <c:ptCount val="7"/>
                <c:pt idx="0" formatCode="_ * #,##0_ ;_ * \-#,##0_ ;_ * &quot;-&quot;??_ ;_ @_ ">
                  <c:v>2125.1657429673487</c:v>
                </c:pt>
                <c:pt idx="2" formatCode="_ * #,##0_ ;_ * \-#,##0_ ;_ * &quot;-&quot;??_ ;_ @_ ">
                  <c:v>483.89453786780581</c:v>
                </c:pt>
                <c:pt idx="3" formatCode="_ * #,##0_ ;_ * \-#,##0_ ;_ * &quot;-&quot;??_ ;_ @_ ">
                  <c:v>532.58565018589729</c:v>
                </c:pt>
                <c:pt idx="4" formatCode="_ * #,##0_ ;_ * \-#,##0_ ;_ * &quot;-&quot;??_ ;_ @_ ">
                  <c:v>50.444428670000001</c:v>
                </c:pt>
                <c:pt idx="5" formatCode="_ * #,##0_ ;_ * \-#,##0_ ;_ * &quot;-&quot;??_ ;_ @_ ">
                  <c:v>0.78412094999999982</c:v>
                </c:pt>
                <c:pt idx="6" formatCode="_ * #,##0_ ;_ * \-#,##0_ ;_ * &quot;-&quot;??_ ;_ @_ ">
                  <c:v>0.60874487237999997</c:v>
                </c:pt>
              </c:numCache>
            </c:numRef>
          </c:val>
        </c:ser>
        <c:ser>
          <c:idx val="1"/>
          <c:order val="1"/>
          <c:tx>
            <c:strRef>
              <c:f>'Alle varer alle lengder bear'!$S$4</c:f>
              <c:strCache>
                <c:ptCount val="1"/>
                <c:pt idx="0">
                  <c:v>Sjø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'Alle varer alle lengder bear'!$T$2:$Z$2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bear'!$T$4:$Z$4</c:f>
              <c:numCache>
                <c:formatCode>_ * #,##0_ ;_ * \-#,##0_ ;_ * "-"??_ ;_ @_ </c:formatCode>
                <c:ptCount val="7"/>
                <c:pt idx="1">
                  <c:v>651.69284199999981</c:v>
                </c:pt>
                <c:pt idx="2">
                  <c:v>71.067899499999982</c:v>
                </c:pt>
                <c:pt idx="3">
                  <c:v>608.51600200000041</c:v>
                </c:pt>
                <c:pt idx="4">
                  <c:v>80.942288999999988</c:v>
                </c:pt>
                <c:pt idx="5">
                  <c:v>2561.1552140000003</c:v>
                </c:pt>
                <c:pt idx="6">
                  <c:v>2400.5718055000002</c:v>
                </c:pt>
              </c:numCache>
            </c:numRef>
          </c:val>
        </c:ser>
        <c:ser>
          <c:idx val="2"/>
          <c:order val="2"/>
          <c:tx>
            <c:strRef>
              <c:f>'Alle varer alle lengder bear'!$S$5</c:f>
              <c:strCache>
                <c:ptCount val="1"/>
                <c:pt idx="0">
                  <c:v>Veg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'Alle varer alle lengder bear'!$T$2:$Z$2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bear'!$T$5:$Z$5</c:f>
              <c:numCache>
                <c:formatCode>_ * #,##0_ ;_ * \-#,##0_ ;_ * "-"??_ ;_ @_ </c:formatCode>
                <c:ptCount val="7"/>
                <c:pt idx="0">
                  <c:v>652.92263417360004</c:v>
                </c:pt>
                <c:pt idx="1">
                  <c:v>1249.1389844822002</c:v>
                </c:pt>
                <c:pt idx="2">
                  <c:v>695.8234547802</c:v>
                </c:pt>
                <c:pt idx="3">
                  <c:v>578.21407369800011</c:v>
                </c:pt>
                <c:pt idx="4">
                  <c:v>77.171918885500006</c:v>
                </c:pt>
                <c:pt idx="5">
                  <c:v>298.3690167632999</c:v>
                </c:pt>
                <c:pt idx="6">
                  <c:v>203.56232151730001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96864"/>
        <c:axId val="89117440"/>
      </c:barChart>
      <c:catAx>
        <c:axId val="889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89117440"/>
        <c:crosses val="autoZero"/>
        <c:auto val="1"/>
        <c:lblAlgn val="ctr"/>
        <c:lblOffset val="100"/>
        <c:noMultiLvlLbl val="0"/>
      </c:catAx>
      <c:valAx>
        <c:axId val="8911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layout>
            <c:manualLayout>
              <c:xMode val="edge"/>
              <c:yMode val="edge"/>
              <c:x val="2.4375380865326022E-3"/>
              <c:y val="0.200399168853893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889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6631793517782"/>
          <c:y val="5.0925925925925923E-2"/>
          <c:w val="0.83762069113583693"/>
          <c:h val="0.5643631525226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'Alle varer alle lengder bear'!$S$9</c:f>
              <c:strCache>
                <c:ptCount val="1"/>
                <c:pt idx="0">
                  <c:v>Jernbane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'Alle varer alle lengder bear'!$T$8:$Z$8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bear'!$T$9:$Z$9</c:f>
              <c:numCache>
                <c:formatCode>General</c:formatCode>
                <c:ptCount val="7"/>
                <c:pt idx="0" formatCode="_ * #,##0_ ;_ * \-#,##0_ ;_ * &quot;-&quot;??_ ;_ @_ ">
                  <c:v>378.46709681941064</c:v>
                </c:pt>
                <c:pt idx="2" formatCode="_ * #,##0_ ;_ * \-#,##0_ ;_ * &quot;-&quot;??_ ;_ @_ ">
                  <c:v>0</c:v>
                </c:pt>
                <c:pt idx="3" formatCode="_ * #,##0_ ;_ * \-#,##0_ ;_ * &quot;-&quot;??_ ;_ @_ ">
                  <c:v>46.608935868044988</c:v>
                </c:pt>
                <c:pt idx="4" formatCode="_ * #,##0_ ;_ * \-#,##0_ ;_ * &quot;-&quot;??_ ;_ @_ ">
                  <c:v>533.14219972062506</c:v>
                </c:pt>
                <c:pt idx="5" formatCode="_ * #,##0_ ;_ * \-#,##0_ ;_ * &quot;-&quot;??_ ;_ @_ ">
                  <c:v>0</c:v>
                </c:pt>
                <c:pt idx="6" formatCode="_ * #,##0_ ;_ * \-#,##0_ ;_ * &quot;-&quot;??_ ;_ @_ ">
                  <c:v>23.978010210000001</c:v>
                </c:pt>
              </c:numCache>
            </c:numRef>
          </c:val>
        </c:ser>
        <c:ser>
          <c:idx val="1"/>
          <c:order val="1"/>
          <c:tx>
            <c:strRef>
              <c:f>'Alle varer alle lengder bear'!$S$10</c:f>
              <c:strCache>
                <c:ptCount val="1"/>
                <c:pt idx="0">
                  <c:v>Sjø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'Alle varer alle lengder bear'!$T$8:$Z$8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bear'!$T$10:$Z$10</c:f>
              <c:numCache>
                <c:formatCode>_ * #,##0_ ;_ * \-#,##0_ ;_ * "-"??_ ;_ @_ </c:formatCode>
                <c:ptCount val="7"/>
                <c:pt idx="1">
                  <c:v>246.90478300000001</c:v>
                </c:pt>
                <c:pt idx="2">
                  <c:v>12.9545475</c:v>
                </c:pt>
                <c:pt idx="3">
                  <c:v>108.63236999999999</c:v>
                </c:pt>
                <c:pt idx="4">
                  <c:v>40.502335499999987</c:v>
                </c:pt>
                <c:pt idx="5">
                  <c:v>1783.1912230000007</c:v>
                </c:pt>
                <c:pt idx="6">
                  <c:v>738.45595200000002</c:v>
                </c:pt>
              </c:numCache>
            </c:numRef>
          </c:val>
        </c:ser>
        <c:ser>
          <c:idx val="2"/>
          <c:order val="2"/>
          <c:tx>
            <c:strRef>
              <c:f>'Alle varer alle lengder bear'!$S$11</c:f>
              <c:strCache>
                <c:ptCount val="1"/>
                <c:pt idx="0">
                  <c:v>Veg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'Alle varer alle lengder bear'!$T$8:$Z$8</c:f>
              <c:strCache>
                <c:ptCount val="7"/>
                <c:pt idx="0">
                  <c:v>Post og samlast</c:v>
                </c:pt>
                <c:pt idx="1">
                  <c:v>Forbruksvarer</c:v>
                </c:pt>
                <c:pt idx="2">
                  <c:v>Termo inkl. fisk</c:v>
                </c:pt>
                <c:pt idx="3">
                  <c:v>Industrigods</c:v>
                </c:pt>
                <c:pt idx="4">
                  <c:v>Tømmer</c:v>
                </c:pt>
                <c:pt idx="5">
                  <c:v>Tørr bulk</c:v>
                </c:pt>
                <c:pt idx="6">
                  <c:v>Våt bulk</c:v>
                </c:pt>
              </c:strCache>
            </c:strRef>
          </c:cat>
          <c:val>
            <c:numRef>
              <c:f>'Alle varer alle lengder bear'!$T$11:$Z$11</c:f>
              <c:numCache>
                <c:formatCode>_ * #,##0_ ;_ * \-#,##0_ ;_ * "-"??_ ;_ @_ </c:formatCode>
                <c:ptCount val="7"/>
                <c:pt idx="0">
                  <c:v>437.94770184599997</c:v>
                </c:pt>
                <c:pt idx="1">
                  <c:v>665.89108324020015</c:v>
                </c:pt>
                <c:pt idx="2">
                  <c:v>446.52372119729995</c:v>
                </c:pt>
                <c:pt idx="3">
                  <c:v>377.08966807910008</c:v>
                </c:pt>
                <c:pt idx="4">
                  <c:v>2.6650540127999998</c:v>
                </c:pt>
                <c:pt idx="5">
                  <c:v>314.49799525789996</c:v>
                </c:pt>
                <c:pt idx="6">
                  <c:v>99.577760179100011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053056"/>
        <c:axId val="89054592"/>
      </c:barChart>
      <c:catAx>
        <c:axId val="890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89054592"/>
        <c:crosses val="autoZero"/>
        <c:auto val="1"/>
        <c:lblAlgn val="ctr"/>
        <c:lblOffset val="100"/>
        <c:noMultiLvlLbl val="0"/>
      </c:catAx>
      <c:valAx>
        <c:axId val="890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layout>
            <c:manualLayout>
              <c:xMode val="edge"/>
              <c:yMode val="edge"/>
              <c:x val="2.4375376186908083E-3"/>
              <c:y val="0.223547317002041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890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21062992125984"/>
          <c:y val="5.1400554097404488E-2"/>
          <c:w val="0.86525984251968502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'Import sum'!$N$9</c:f>
              <c:strCache>
                <c:ptCount val="1"/>
                <c:pt idx="0">
                  <c:v>Oslo Havn, losset, utenriks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'Import sum'!$O$8:$Z$8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'Import sum'!$O$9:$Z$9</c:f>
              <c:numCache>
                <c:formatCode>0%</c:formatCode>
                <c:ptCount val="12"/>
                <c:pt idx="0">
                  <c:v>1</c:v>
                </c:pt>
                <c:pt idx="1">
                  <c:v>1.0923091069179587</c:v>
                </c:pt>
                <c:pt idx="2">
                  <c:v>0.99306337282525103</c:v>
                </c:pt>
                <c:pt idx="3">
                  <c:v>1.0185208920789541</c:v>
                </c:pt>
                <c:pt idx="4">
                  <c:v>1.1193548476979147</c:v>
                </c:pt>
                <c:pt idx="5">
                  <c:v>1.0656200193930208</c:v>
                </c:pt>
                <c:pt idx="6">
                  <c:v>1.0541304905096798</c:v>
                </c:pt>
                <c:pt idx="7">
                  <c:v>1.1975900828104276</c:v>
                </c:pt>
                <c:pt idx="8">
                  <c:v>1.2694348160449382</c:v>
                </c:pt>
                <c:pt idx="9">
                  <c:v>1.2604822620732699</c:v>
                </c:pt>
                <c:pt idx="10">
                  <c:v>1.3299056540686334</c:v>
                </c:pt>
                <c:pt idx="11">
                  <c:v>1.4235076290360331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'Import sum'!$N$10</c:f>
              <c:strCache>
                <c:ptCount val="1"/>
                <c:pt idx="0">
                  <c:v>Havner i Oslofjorden, losset, utenriks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'Import sum'!$O$8:$Z$8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'Import sum'!$O$10:$Z$10</c:f>
              <c:numCache>
                <c:formatCode>0%</c:formatCode>
                <c:ptCount val="12"/>
                <c:pt idx="0">
                  <c:v>1</c:v>
                </c:pt>
                <c:pt idx="1">
                  <c:v>1.0290175885500741</c:v>
                </c:pt>
                <c:pt idx="2">
                  <c:v>1.3651593685649224</c:v>
                </c:pt>
                <c:pt idx="3">
                  <c:v>1.3656656608931179</c:v>
                </c:pt>
                <c:pt idx="4">
                  <c:v>1.4634777061097906</c:v>
                </c:pt>
                <c:pt idx="5">
                  <c:v>1.6874042188000191</c:v>
                </c:pt>
                <c:pt idx="6">
                  <c:v>1.4475170107411166</c:v>
                </c:pt>
                <c:pt idx="7">
                  <c:v>1.6546927395863842</c:v>
                </c:pt>
                <c:pt idx="8">
                  <c:v>1.5322812442531279</c:v>
                </c:pt>
                <c:pt idx="9">
                  <c:v>1.7392798843019863</c:v>
                </c:pt>
                <c:pt idx="10">
                  <c:v>1.679160508290253</c:v>
                </c:pt>
                <c:pt idx="11">
                  <c:v>1.8422456675680032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'Import sum'!$N$11</c:f>
              <c:strCache>
                <c:ptCount val="1"/>
                <c:pt idx="0">
                  <c:v>Øvrige havner, losset, utenriks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'Import sum'!$O$8:$Z$8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'Import sum'!$O$11:$Z$11</c:f>
              <c:numCache>
                <c:formatCode>0%</c:formatCode>
                <c:ptCount val="12"/>
                <c:pt idx="0">
                  <c:v>1</c:v>
                </c:pt>
                <c:pt idx="1">
                  <c:v>1.2994612990316861</c:v>
                </c:pt>
                <c:pt idx="2">
                  <c:v>1.5000989794586035</c:v>
                </c:pt>
                <c:pt idx="3">
                  <c:v>1.6553114062243337</c:v>
                </c:pt>
                <c:pt idx="4">
                  <c:v>1.7879902115633279</c:v>
                </c:pt>
                <c:pt idx="5">
                  <c:v>1.7312981471887727</c:v>
                </c:pt>
                <c:pt idx="6">
                  <c:v>1.5643261183625849</c:v>
                </c:pt>
                <c:pt idx="7">
                  <c:v>1.741124490887572</c:v>
                </c:pt>
                <c:pt idx="8">
                  <c:v>1.8562649785404111</c:v>
                </c:pt>
                <c:pt idx="9">
                  <c:v>2.0061493621089785</c:v>
                </c:pt>
                <c:pt idx="10">
                  <c:v>1.7935793920555296</c:v>
                </c:pt>
                <c:pt idx="11">
                  <c:v>2.6102947060731267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'Import sum'!$N$12</c:f>
              <c:strCache>
                <c:ptCount val="1"/>
                <c:pt idx="0">
                  <c:v>Import på veg</c:v>
                </c:pt>
              </c:strCache>
            </c:strRef>
          </c:tx>
          <c:spPr>
            <a:ln w="57150"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'Import sum'!$O$8:$Z$8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'Import sum'!$O$12:$Z$12</c:f>
              <c:numCache>
                <c:formatCode>0%</c:formatCode>
                <c:ptCount val="12"/>
                <c:pt idx="0">
                  <c:v>1</c:v>
                </c:pt>
                <c:pt idx="1">
                  <c:v>1.0861072277619177</c:v>
                </c:pt>
                <c:pt idx="2">
                  <c:v>1.107278441169776</c:v>
                </c:pt>
                <c:pt idx="3">
                  <c:v>1.1910823234123842</c:v>
                </c:pt>
                <c:pt idx="4">
                  <c:v>1.2934966158796992</c:v>
                </c:pt>
                <c:pt idx="5">
                  <c:v>1.2607142030987801</c:v>
                </c:pt>
                <c:pt idx="6">
                  <c:v>1.1084242866983562</c:v>
                </c:pt>
                <c:pt idx="7">
                  <c:v>1.196578108646781</c:v>
                </c:pt>
                <c:pt idx="8">
                  <c:v>1.2786520095912692</c:v>
                </c:pt>
                <c:pt idx="9">
                  <c:v>1.3322750728536321</c:v>
                </c:pt>
                <c:pt idx="10">
                  <c:v>1.3615325405826912</c:v>
                </c:pt>
                <c:pt idx="11">
                  <c:v>1.3537000356873758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37120"/>
        <c:axId val="97638656"/>
      </c:lineChart>
      <c:catAx>
        <c:axId val="9763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638656"/>
        <c:crosses val="autoZero"/>
        <c:auto val="1"/>
        <c:lblAlgn val="ctr"/>
        <c:lblOffset val="100"/>
        <c:noMultiLvlLbl val="0"/>
      </c:catAx>
      <c:valAx>
        <c:axId val="97638656"/>
        <c:scaling>
          <c:orientation val="minMax"/>
          <c:min val="0.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763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72902195751615"/>
          <c:y val="6.7909011373578312E-2"/>
          <c:w val="0.69688671402508462"/>
          <c:h val="0.19751531058617669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441153926555638E-2"/>
          <c:y val="3.2463507850992307E-2"/>
          <c:w val="0.88596536052462471"/>
          <c:h val="0.86616829066235357"/>
        </c:manualLayout>
      </c:layout>
      <c:lineChart>
        <c:grouping val="standard"/>
        <c:varyColors val="0"/>
        <c:ser>
          <c:idx val="0"/>
          <c:order val="0"/>
          <c:tx>
            <c:strRef>
              <c:f>'Ark1'!$A$13</c:f>
              <c:strCache>
                <c:ptCount val="1"/>
                <c:pt idx="0">
                  <c:v>Pendeltog</c:v>
                </c:pt>
              </c:strCache>
            </c:strRef>
          </c:tx>
          <c:spPr>
            <a:ln w="762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'Ark1'!$B$12:$L$12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'Ark1'!$B$13:$L$13</c:f>
              <c:numCache>
                <c:formatCode>0%</c:formatCode>
                <c:ptCount val="11"/>
                <c:pt idx="0">
                  <c:v>1</c:v>
                </c:pt>
                <c:pt idx="1">
                  <c:v>1.1620795107033639</c:v>
                </c:pt>
                <c:pt idx="2">
                  <c:v>1.2610397553516819</c:v>
                </c:pt>
                <c:pt idx="3">
                  <c:v>1.3149847094801224</c:v>
                </c:pt>
                <c:pt idx="4">
                  <c:v>1.5790183486238532</c:v>
                </c:pt>
                <c:pt idx="5">
                  <c:v>1.7951070336391437</c:v>
                </c:pt>
                <c:pt idx="6">
                  <c:v>1.7047033639143732</c:v>
                </c:pt>
                <c:pt idx="7">
                  <c:v>1.6662568807339448</c:v>
                </c:pt>
                <c:pt idx="8">
                  <c:v>1.6624097859327218</c:v>
                </c:pt>
                <c:pt idx="9">
                  <c:v>1.6330275229357798</c:v>
                </c:pt>
                <c:pt idx="10">
                  <c:v>1.5155963302752293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'Ark1'!$A$14</c:f>
              <c:strCache>
                <c:ptCount val="1"/>
                <c:pt idx="0">
                  <c:v>Post/samlast på veg over 500 km</c:v>
                </c:pt>
              </c:strCache>
            </c:strRef>
          </c:tx>
          <c:spPr>
            <a:ln w="57150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'Ark1'!$B$12:$L$12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'Ark1'!$B$14:$L$14</c:f>
              <c:numCache>
                <c:formatCode>0%</c:formatCode>
                <c:ptCount val="11"/>
                <c:pt idx="0">
                  <c:v>1</c:v>
                </c:pt>
                <c:pt idx="1">
                  <c:v>1.1324416690491079</c:v>
                </c:pt>
                <c:pt idx="2">
                  <c:v>0.8766014364330873</c:v>
                </c:pt>
                <c:pt idx="3">
                  <c:v>1.0417772925378672</c:v>
                </c:pt>
                <c:pt idx="4">
                  <c:v>0.91211330164912607</c:v>
                </c:pt>
                <c:pt idx="5">
                  <c:v>1.1087088743108731</c:v>
                </c:pt>
                <c:pt idx="6">
                  <c:v>1.2785462569623014</c:v>
                </c:pt>
                <c:pt idx="7">
                  <c:v>1.1916049883115709</c:v>
                </c:pt>
                <c:pt idx="8">
                  <c:v>1.1819045867501563</c:v>
                </c:pt>
                <c:pt idx="9">
                  <c:v>1.0906037827802728</c:v>
                </c:pt>
                <c:pt idx="10">
                  <c:v>0.8910211046089368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'Ark1'!$A$15</c:f>
              <c:strCache>
                <c:ptCount val="1"/>
                <c:pt idx="0">
                  <c:v>Forbruksvarer på veg over 500 km</c:v>
                </c:pt>
              </c:strCache>
            </c:strRef>
          </c:tx>
          <c:spPr>
            <a:ln w="57150">
              <a:solidFill>
                <a:srgbClr val="5AE3C7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'Ark1'!$B$12:$L$12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'Ark1'!$B$15:$L$15</c:f>
              <c:numCache>
                <c:formatCode>0%</c:formatCode>
                <c:ptCount val="11"/>
                <c:pt idx="0">
                  <c:v>1</c:v>
                </c:pt>
                <c:pt idx="1">
                  <c:v>1.4505735409770879</c:v>
                </c:pt>
                <c:pt idx="2">
                  <c:v>1.4108123675967739</c:v>
                </c:pt>
                <c:pt idx="3">
                  <c:v>1.5545005443318729</c:v>
                </c:pt>
                <c:pt idx="4">
                  <c:v>1.4677996841847574</c:v>
                </c:pt>
                <c:pt idx="5">
                  <c:v>1.4160497062166588</c:v>
                </c:pt>
                <c:pt idx="6">
                  <c:v>0.99610335948860385</c:v>
                </c:pt>
                <c:pt idx="7">
                  <c:v>1.6006095399724631</c:v>
                </c:pt>
                <c:pt idx="8">
                  <c:v>1.4573019002764491</c:v>
                </c:pt>
                <c:pt idx="9">
                  <c:v>1.8849903651628994</c:v>
                </c:pt>
                <c:pt idx="10">
                  <c:v>2.0154222750457134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14304"/>
        <c:axId val="156124288"/>
      </c:lineChart>
      <c:catAx>
        <c:axId val="15611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b-NO"/>
          </a:p>
        </c:txPr>
        <c:crossAx val="156124288"/>
        <c:crosses val="autoZero"/>
        <c:auto val="1"/>
        <c:lblAlgn val="ctr"/>
        <c:lblOffset val="100"/>
        <c:noMultiLvlLbl val="0"/>
      </c:catAx>
      <c:valAx>
        <c:axId val="15612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b-NO"/>
          </a:p>
        </c:txPr>
        <c:crossAx val="15611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383582623802148E-2"/>
          <c:y val="0.651454068549981"/>
          <c:w val="0.7251861358457572"/>
          <c:h val="0.23294724020027358"/>
        </c:manualLayout>
      </c:layout>
      <c:overlay val="0"/>
      <c:txPr>
        <a:bodyPr/>
        <a:lstStyle/>
        <a:p>
          <a:pPr>
            <a:defRPr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'Ark1'!$B$10:$B$11</c:f>
              <c:strCache>
                <c:ptCount val="2"/>
                <c:pt idx="0">
                  <c:v>Sikkerhet og miljø</c:v>
                </c:pt>
                <c:pt idx="1">
                  <c:v>mill.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'Ark1'!$A$12:$A$16</c:f>
              <c:strCache>
                <c:ptCount val="5"/>
                <c:pt idx="0">
                  <c:v>I) Risavika og Haugesund 20 % raskere og billigere</c:v>
                </c:pt>
                <c:pt idx="1">
                  <c:v>+ Bergen indre havn stengt</c:v>
                </c:pt>
                <c:pt idx="2">
                  <c:v>+ ferjefri E39 - bompengefinansiert</c:v>
                </c:pt>
                <c:pt idx="3">
                  <c:v>+ ferjefri E39 - nedbetalt</c:v>
                </c:pt>
                <c:pt idx="4">
                  <c:v>II) Alle havner og jernbaneterminaler 20 % raskere og billigere</c:v>
                </c:pt>
              </c:strCache>
            </c:strRef>
          </c:cat>
          <c:val>
            <c:numRef>
              <c:f>'Ark1'!$B$12:$B$16</c:f>
              <c:numCache>
                <c:formatCode>_ * #,##0_ ;_ * \-#,##0_ ;_ * "-"??_ ;_ @_ </c:formatCode>
                <c:ptCount val="5"/>
                <c:pt idx="0">
                  <c:v>-320</c:v>
                </c:pt>
                <c:pt idx="1">
                  <c:v>960</c:v>
                </c:pt>
                <c:pt idx="2">
                  <c:v>-660</c:v>
                </c:pt>
                <c:pt idx="3">
                  <c:v>1240</c:v>
                </c:pt>
                <c:pt idx="4">
                  <c:v>-1260</c:v>
                </c:pt>
              </c:numCache>
            </c:numRef>
          </c:val>
        </c:ser>
        <c:ser>
          <c:idx val="1"/>
          <c:order val="1"/>
          <c:tx>
            <c:strRef>
              <c:f>'Ark1'!$C$10:$C$11</c:f>
              <c:strCache>
                <c:ptCount val="2"/>
                <c:pt idx="0">
                  <c:v>Effektivitet</c:v>
                </c:pt>
                <c:pt idx="1">
                  <c:v>mill. kr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'Ark1'!$A$12:$A$16</c:f>
              <c:strCache>
                <c:ptCount val="5"/>
                <c:pt idx="0">
                  <c:v>I) Risavika og Haugesund 20 % raskere og billigere</c:v>
                </c:pt>
                <c:pt idx="1">
                  <c:v>+ Bergen indre havn stengt</c:v>
                </c:pt>
                <c:pt idx="2">
                  <c:v>+ ferjefri E39 - bompengefinansiert</c:v>
                </c:pt>
                <c:pt idx="3">
                  <c:v>+ ferjefri E39 - nedbetalt</c:v>
                </c:pt>
                <c:pt idx="4">
                  <c:v>II) Alle havner og jernbaneterminaler 20 % raskere og billigere</c:v>
                </c:pt>
              </c:strCache>
            </c:strRef>
          </c:cat>
          <c:val>
            <c:numRef>
              <c:f>'Ark1'!$C$12:$C$16</c:f>
              <c:numCache>
                <c:formatCode>_ * #,##0_ ;_ * \-#,##0_ ;_ * "-"??_ ;_ @_ </c:formatCode>
                <c:ptCount val="5"/>
                <c:pt idx="0">
                  <c:v>-200</c:v>
                </c:pt>
                <c:pt idx="1">
                  <c:v>1420</c:v>
                </c:pt>
                <c:pt idx="2">
                  <c:v>-15600</c:v>
                </c:pt>
                <c:pt idx="3">
                  <c:v>-23040</c:v>
                </c:pt>
                <c:pt idx="4">
                  <c:v>-3160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827072"/>
        <c:axId val="161837056"/>
      </c:barChart>
      <c:lineChart>
        <c:grouping val="standard"/>
        <c:varyColors val="0"/>
        <c:ser>
          <c:idx val="2"/>
          <c:order val="2"/>
          <c:tx>
            <c:strRef>
              <c:f>'Ark1'!$D$10:$D$11</c:f>
              <c:strCache>
                <c:ptCount val="2"/>
                <c:pt idx="0">
                  <c:v>Transportarbeid på veg</c:v>
                </c:pt>
                <c:pt idx="1">
                  <c:v>mill. tonnkm</c:v>
                </c:pt>
              </c:strCache>
            </c:strRef>
          </c:tx>
          <c:spPr>
            <a:ln w="28575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cat>
            <c:strRef>
              <c:f>'Ark1'!$A$12:$A$16</c:f>
              <c:strCache>
                <c:ptCount val="5"/>
                <c:pt idx="0">
                  <c:v>I) Risavika og Haugesund 20 % raskere og billigere</c:v>
                </c:pt>
                <c:pt idx="1">
                  <c:v>+ Bergen indre havn stengt</c:v>
                </c:pt>
                <c:pt idx="2">
                  <c:v>+ ferjefri E39 - bompengefinansiert</c:v>
                </c:pt>
                <c:pt idx="3">
                  <c:v>+ ferjefri E39 - nedbetalt</c:v>
                </c:pt>
                <c:pt idx="4">
                  <c:v>II) Alle havner og jernbaneterminaler 20 % raskere og billigere</c:v>
                </c:pt>
              </c:strCache>
            </c:strRef>
          </c:cat>
          <c:val>
            <c:numRef>
              <c:f>'Ark1'!$D$12:$D$16</c:f>
              <c:numCache>
                <c:formatCode>_ * #,##0_ ;_ * \-#,##0_ ;_ * "-"??_ ;_ @_ </c:formatCode>
                <c:ptCount val="5"/>
                <c:pt idx="0">
                  <c:v>-27</c:v>
                </c:pt>
                <c:pt idx="1">
                  <c:v>64</c:v>
                </c:pt>
                <c:pt idx="2">
                  <c:v>-31</c:v>
                </c:pt>
                <c:pt idx="3">
                  <c:v>156</c:v>
                </c:pt>
                <c:pt idx="4">
                  <c:v>-160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840128"/>
        <c:axId val="161838592"/>
      </c:lineChart>
      <c:catAx>
        <c:axId val="1618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837056"/>
        <c:crossesAt val="0"/>
        <c:auto val="1"/>
        <c:lblAlgn val="ctr"/>
        <c:lblOffset val="100"/>
        <c:noMultiLvlLbl val="0"/>
      </c:catAx>
      <c:valAx>
        <c:axId val="16183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827072"/>
        <c:crosses val="autoZero"/>
        <c:crossBetween val="between"/>
      </c:valAx>
      <c:valAx>
        <c:axId val="161838592"/>
        <c:scaling>
          <c:orientation val="minMax"/>
          <c:max val="200"/>
          <c:min val="-10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840128"/>
        <c:crosses val="max"/>
        <c:crossBetween val="between"/>
      </c:valAx>
      <c:catAx>
        <c:axId val="16184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8385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'Ark2'!$B$10:$B$11</c:f>
              <c:strCache>
                <c:ptCount val="2"/>
                <c:pt idx="0">
                  <c:v>Sikkerhet og miljø</c:v>
                </c:pt>
                <c:pt idx="1">
                  <c:v>mill.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'Ark2'!$A$12:$A$15</c:f>
              <c:strCache>
                <c:ptCount val="4"/>
                <c:pt idx="0">
                  <c:v>I) Risavika og Bergen 20 % raskere og billigere</c:v>
                </c:pt>
                <c:pt idx="1">
                  <c:v>+ øvrige havner stengt for stykkgods/container</c:v>
                </c:pt>
                <c:pt idx="2">
                  <c:v>+ ferjefri E39 - nedbetalt</c:v>
                </c:pt>
                <c:pt idx="3">
                  <c:v>II) Risavika og Bergen 20 % raskere og billigere og flere sentrallagre</c:v>
                </c:pt>
              </c:strCache>
            </c:strRef>
          </c:cat>
          <c:val>
            <c:numRef>
              <c:f>'Ark2'!$B$12:$B$15</c:f>
              <c:numCache>
                <c:formatCode>_ * #,##0_ ;_ * \-#,##0_ ;_ * "-"??_ ;_ @_ </c:formatCode>
                <c:ptCount val="4"/>
                <c:pt idx="0">
                  <c:v>-360</c:v>
                </c:pt>
                <c:pt idx="1">
                  <c:v>3040</c:v>
                </c:pt>
                <c:pt idx="2">
                  <c:v>2400</c:v>
                </c:pt>
                <c:pt idx="3">
                  <c:v>-1380</c:v>
                </c:pt>
              </c:numCache>
            </c:numRef>
          </c:val>
        </c:ser>
        <c:ser>
          <c:idx val="1"/>
          <c:order val="1"/>
          <c:tx>
            <c:strRef>
              <c:f>'Ark2'!$C$10:$C$11</c:f>
              <c:strCache>
                <c:ptCount val="2"/>
                <c:pt idx="0">
                  <c:v>Effektivitet</c:v>
                </c:pt>
                <c:pt idx="1">
                  <c:v>mill. kr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'Ark2'!$A$12:$A$15</c:f>
              <c:strCache>
                <c:ptCount val="4"/>
                <c:pt idx="0">
                  <c:v>I) Risavika og Bergen 20 % raskere og billigere</c:v>
                </c:pt>
                <c:pt idx="1">
                  <c:v>+ øvrige havner stengt for stykkgods/container</c:v>
                </c:pt>
                <c:pt idx="2">
                  <c:v>+ ferjefri E39 - nedbetalt</c:v>
                </c:pt>
                <c:pt idx="3">
                  <c:v>II) Risavika og Bergen 20 % raskere og billigere og flere sentrallagre</c:v>
                </c:pt>
              </c:strCache>
            </c:strRef>
          </c:cat>
          <c:val>
            <c:numRef>
              <c:f>'Ark2'!$C$12:$C$15</c:f>
              <c:numCache>
                <c:formatCode>_ * #,##0_ ;_ * \-#,##0_ ;_ * "-"??_ ;_ @_ </c:formatCode>
                <c:ptCount val="4"/>
                <c:pt idx="0">
                  <c:v>-740</c:v>
                </c:pt>
                <c:pt idx="1">
                  <c:v>8740</c:v>
                </c:pt>
                <c:pt idx="2">
                  <c:v>-17780</c:v>
                </c:pt>
                <c:pt idx="3">
                  <c:v>-1400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089600"/>
        <c:axId val="162095488"/>
      </c:barChart>
      <c:lineChart>
        <c:grouping val="standard"/>
        <c:varyColors val="0"/>
        <c:ser>
          <c:idx val="2"/>
          <c:order val="2"/>
          <c:tx>
            <c:strRef>
              <c:f>'Ark2'!$D$10:$D$11</c:f>
              <c:strCache>
                <c:ptCount val="2"/>
                <c:pt idx="0">
                  <c:v>Transportarbeid på veg</c:v>
                </c:pt>
                <c:pt idx="1">
                  <c:v>mill. tonnkm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'Ark2'!$A$12:$A$15</c:f>
              <c:strCache>
                <c:ptCount val="4"/>
                <c:pt idx="0">
                  <c:v>I) Risavika og Bergen 20 % raskere og billigere</c:v>
                </c:pt>
                <c:pt idx="1">
                  <c:v>+ øvrige havner stengt for stykkgods/container</c:v>
                </c:pt>
                <c:pt idx="2">
                  <c:v>+ ferjefri E39 - nedbetalt</c:v>
                </c:pt>
                <c:pt idx="3">
                  <c:v>II) Risavika og Bergen 20 % raskere og billigere og flere sentrallagre</c:v>
                </c:pt>
              </c:strCache>
            </c:strRef>
          </c:cat>
          <c:val>
            <c:numRef>
              <c:f>'Ark2'!$D$12:$D$15</c:f>
              <c:numCache>
                <c:formatCode>_ * #,##0_ ;_ * \-#,##0_ ;_ * "-"??_ ;_ @_ </c:formatCode>
                <c:ptCount val="4"/>
                <c:pt idx="0">
                  <c:v>-24</c:v>
                </c:pt>
                <c:pt idx="1">
                  <c:v>265</c:v>
                </c:pt>
                <c:pt idx="2">
                  <c:v>285</c:v>
                </c:pt>
                <c:pt idx="3">
                  <c:v>-122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98560"/>
        <c:axId val="162097024"/>
      </c:lineChart>
      <c:catAx>
        <c:axId val="1620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095488"/>
        <c:crosses val="autoZero"/>
        <c:auto val="1"/>
        <c:lblAlgn val="ctr"/>
        <c:lblOffset val="100"/>
        <c:noMultiLvlLbl val="0"/>
      </c:catAx>
      <c:valAx>
        <c:axId val="16209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089600"/>
        <c:crosses val="autoZero"/>
        <c:crossBetween val="between"/>
      </c:valAx>
      <c:valAx>
        <c:axId val="162097024"/>
        <c:scaling>
          <c:orientation val="minMax"/>
          <c:max val="300"/>
          <c:min val="-4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098560"/>
        <c:crosses val="max"/>
        <c:crossBetween val="between"/>
      </c:valAx>
      <c:catAx>
        <c:axId val="16209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097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'Ark4'!$B$9:$B$10</c:f>
              <c:strCache>
                <c:ptCount val="2"/>
                <c:pt idx="0">
                  <c:v>Sikkerhet og miljø</c:v>
                </c:pt>
                <c:pt idx="1">
                  <c:v>mill. kr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'Ark4'!$A$11:$A$13</c:f>
              <c:strCache>
                <c:ptCount val="3"/>
                <c:pt idx="0">
                  <c:v>I) Arbeidsdeling m stengning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</c:strCache>
            </c:strRef>
          </c:cat>
          <c:val>
            <c:numRef>
              <c:f>'Ark4'!$B$11:$B$13</c:f>
              <c:numCache>
                <c:formatCode>_ * #,##0_ ;_ * \-#,##0_ ;_ * "-"??_ ;_ @_ </c:formatCode>
                <c:ptCount val="3"/>
                <c:pt idx="0">
                  <c:v>2020</c:v>
                </c:pt>
                <c:pt idx="1">
                  <c:v>-2680</c:v>
                </c:pt>
                <c:pt idx="2">
                  <c:v>-2580</c:v>
                </c:pt>
              </c:numCache>
            </c:numRef>
          </c:val>
        </c:ser>
        <c:ser>
          <c:idx val="1"/>
          <c:order val="1"/>
          <c:tx>
            <c:strRef>
              <c:f>'Ark4'!$C$9:$C$10</c:f>
              <c:strCache>
                <c:ptCount val="2"/>
                <c:pt idx="0">
                  <c:v>Effektivitet</c:v>
                </c:pt>
                <c:pt idx="1">
                  <c:v>mill. kr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'Ark4'!$A$11:$A$13</c:f>
              <c:strCache>
                <c:ptCount val="3"/>
                <c:pt idx="0">
                  <c:v>I) Arbeidsdeling m stengning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</c:strCache>
            </c:strRef>
          </c:cat>
          <c:val>
            <c:numRef>
              <c:f>'Ark4'!$C$11:$C$13</c:f>
              <c:numCache>
                <c:formatCode>_ * #,##0_ ;_ * \-#,##0_ ;_ * "-"??_ ;_ @_ </c:formatCode>
                <c:ptCount val="3"/>
                <c:pt idx="0">
                  <c:v>-400</c:v>
                </c:pt>
                <c:pt idx="1">
                  <c:v>-1040</c:v>
                </c:pt>
                <c:pt idx="2">
                  <c:v>-8940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742464"/>
        <c:axId val="167752448"/>
      </c:barChart>
      <c:lineChart>
        <c:grouping val="standard"/>
        <c:varyColors val="0"/>
        <c:ser>
          <c:idx val="2"/>
          <c:order val="2"/>
          <c:tx>
            <c:strRef>
              <c:f>'Ark4'!$D$9:$D$10</c:f>
              <c:strCache>
                <c:ptCount val="2"/>
                <c:pt idx="0">
                  <c:v>Transportarbeid på veg</c:v>
                </c:pt>
                <c:pt idx="1">
                  <c:v>mill. tonnkm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'Ark4'!$A$11:$A$13</c:f>
              <c:strCache>
                <c:ptCount val="3"/>
                <c:pt idx="0">
                  <c:v>I) Arbeidsdeling m stengning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</c:strCache>
            </c:strRef>
          </c:cat>
          <c:val>
            <c:numRef>
              <c:f>'Ark4'!$D$11:$D$13</c:f>
              <c:numCache>
                <c:formatCode>_ * #,##0_ ;_ * \-#,##0_ ;_ * "-"??_ ;_ @_ </c:formatCode>
                <c:ptCount val="3"/>
                <c:pt idx="0">
                  <c:v>169</c:v>
                </c:pt>
                <c:pt idx="1">
                  <c:v>-332</c:v>
                </c:pt>
                <c:pt idx="2">
                  <c:v>-585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47200"/>
        <c:axId val="167754368"/>
      </c:lineChart>
      <c:catAx>
        <c:axId val="1677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7752448"/>
        <c:crosses val="autoZero"/>
        <c:auto val="1"/>
        <c:lblAlgn val="ctr"/>
        <c:lblOffset val="100"/>
        <c:noMultiLvlLbl val="0"/>
      </c:catAx>
      <c:valAx>
        <c:axId val="167752448"/>
        <c:scaling>
          <c:orientation val="minMax"/>
          <c:min val="-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kr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7742464"/>
        <c:crosses val="autoZero"/>
        <c:crossBetween val="between"/>
      </c:valAx>
      <c:valAx>
        <c:axId val="167754368"/>
        <c:scaling>
          <c:orientation val="minMax"/>
          <c:max val="250"/>
          <c:min val="-7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/>
                  <a:t>mill. tonnkm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9747200"/>
        <c:crosses val="max"/>
        <c:crossBetween val="between"/>
      </c:valAx>
      <c:catAx>
        <c:axId val="16974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754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07589720428507"/>
          <c:y val="4.1711385061638871E-2"/>
          <c:w val="0.74483984894716337"/>
          <c:h val="0.82789742652726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'Ark4'!$B$9:$B$10</c:f>
              <c:strCache>
                <c:ptCount val="2"/>
                <c:pt idx="0">
                  <c:v>Sikkerhet og miljø</c:v>
                </c:pt>
                <c:pt idx="1">
                  <c:v>mill. kr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'Ark4'!$A$11:$A$14</c:f>
              <c:strCache>
                <c:ptCount val="4"/>
                <c:pt idx="0">
                  <c:v>I) Arbeidsdeling m stengning (20 % forbedring)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  <c:pt idx="3">
                  <c:v>IV) III) + 20 % forbedring på veg</c:v>
                </c:pt>
              </c:strCache>
            </c:strRef>
          </c:cat>
          <c:val>
            <c:numRef>
              <c:f>'Ark4'!$B$11:$B$14</c:f>
              <c:numCache>
                <c:formatCode>_ * #,##0_ ;_ * \-#,##0_ ;_ * "-"??_ ;_ @_ </c:formatCode>
                <c:ptCount val="4"/>
                <c:pt idx="0">
                  <c:v>2020</c:v>
                </c:pt>
                <c:pt idx="1">
                  <c:v>-2680</c:v>
                </c:pt>
                <c:pt idx="2">
                  <c:v>-2580</c:v>
                </c:pt>
                <c:pt idx="3">
                  <c:v>31300</c:v>
                </c:pt>
              </c:numCache>
            </c:numRef>
          </c:val>
        </c:ser>
        <c:ser>
          <c:idx val="1"/>
          <c:order val="1"/>
          <c:tx>
            <c:strRef>
              <c:f>'Ark4'!$C$9:$C$10</c:f>
              <c:strCache>
                <c:ptCount val="2"/>
                <c:pt idx="0">
                  <c:v>Effektivitet</c:v>
                </c:pt>
                <c:pt idx="1">
                  <c:v>mill. kr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'Ark4'!$A$11:$A$14</c:f>
              <c:strCache>
                <c:ptCount val="4"/>
                <c:pt idx="0">
                  <c:v>I) Arbeidsdeling m stengning (20 % forbedring)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  <c:pt idx="3">
                  <c:v>IV) III) + 20 % forbedring på veg</c:v>
                </c:pt>
              </c:strCache>
            </c:strRef>
          </c:cat>
          <c:val>
            <c:numRef>
              <c:f>'Ark4'!$C$11:$C$14</c:f>
              <c:numCache>
                <c:formatCode>_ * #,##0_ ;_ * \-#,##0_ ;_ * "-"??_ ;_ @_ </c:formatCode>
                <c:ptCount val="4"/>
                <c:pt idx="0">
                  <c:v>-400</c:v>
                </c:pt>
                <c:pt idx="1">
                  <c:v>-1040</c:v>
                </c:pt>
                <c:pt idx="2">
                  <c:v>-8940</c:v>
                </c:pt>
                <c:pt idx="3">
                  <c:v>-204260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833600"/>
        <c:axId val="169835136"/>
      </c:barChart>
      <c:lineChart>
        <c:grouping val="standard"/>
        <c:varyColors val="0"/>
        <c:ser>
          <c:idx val="2"/>
          <c:order val="2"/>
          <c:tx>
            <c:strRef>
              <c:f>'Ark4'!$D$9:$D$10</c:f>
              <c:strCache>
                <c:ptCount val="2"/>
                <c:pt idx="0">
                  <c:v>Transportarbeid på veg</c:v>
                </c:pt>
                <c:pt idx="1">
                  <c:v>mill. tonnkm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'Ark4'!$A$11:$A$14</c:f>
              <c:strCache>
                <c:ptCount val="4"/>
                <c:pt idx="0">
                  <c:v>I) Arbeidsdeling m stengning (20 % forbedring)</c:v>
                </c:pt>
                <c:pt idx="1">
                  <c:v>II) Sentralisering til Oslo (jb+h) m stengning</c:v>
                </c:pt>
                <c:pt idx="2">
                  <c:v>III) Avlastning jernbane og effektiviserte stamnetthavner</c:v>
                </c:pt>
                <c:pt idx="3">
                  <c:v>IV) III) + 20 % forbedring på veg</c:v>
                </c:pt>
              </c:strCache>
            </c:strRef>
          </c:cat>
          <c:val>
            <c:numRef>
              <c:f>'Ark4'!$D$11:$D$14</c:f>
              <c:numCache>
                <c:formatCode>_ * #,##0_ ;_ * \-#,##0_ ;_ * "-"??_ ;_ @_ </c:formatCode>
                <c:ptCount val="4"/>
                <c:pt idx="0">
                  <c:v>169</c:v>
                </c:pt>
                <c:pt idx="1">
                  <c:v>-332</c:v>
                </c:pt>
                <c:pt idx="2">
                  <c:v>-585</c:v>
                </c:pt>
                <c:pt idx="3">
                  <c:v>3262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47040"/>
        <c:axId val="169845504"/>
      </c:lineChart>
      <c:catAx>
        <c:axId val="1698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9835136"/>
        <c:crosses val="autoZero"/>
        <c:auto val="1"/>
        <c:lblAlgn val="ctr"/>
        <c:lblOffset val="100"/>
        <c:noMultiLvlLbl val="0"/>
      </c:catAx>
      <c:valAx>
        <c:axId val="1698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nb-NO" sz="1800" b="0" i="0" baseline="0" dirty="0" smtClean="0">
                    <a:effectLst/>
                  </a:rPr>
                  <a:t>mill. kr</a:t>
                </a:r>
                <a:endParaRPr lang="nb-NO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5840036238742816E-2"/>
              <c:y val="9.184973705697956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9833600"/>
        <c:crosses val="autoZero"/>
        <c:crossBetween val="between"/>
      </c:valAx>
      <c:valAx>
        <c:axId val="169845504"/>
        <c:scaling>
          <c:orientation val="minMax"/>
          <c:max val="4000"/>
          <c:min val="-20000"/>
        </c:scaling>
        <c:delete val="0"/>
        <c:axPos val="r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nb-NO"/>
          </a:p>
        </c:txPr>
        <c:crossAx val="169847040"/>
        <c:crosses val="max"/>
        <c:crossBetween val="between"/>
      </c:valAx>
      <c:catAx>
        <c:axId val="169847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845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21710146549506E-2"/>
          <c:y val="0.90512040991695197"/>
          <c:w val="0.98378289853450496"/>
          <c:h val="7.7475560769177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nb-NO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0.64912</cdr:x>
      <cdr:y>0.71719</cdr:y>
    </cdr:from>
    <cdr:to>
      <cdr:x>0.9386</cdr:x>
      <cdr:y>0.7741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5328569" y="3544989"/>
          <a:ext cx="2376287" cy="281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nb-NO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2000" b="1" dirty="0" smtClean="0"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rPr>
            <a:t>Petroleum  32 %</a:t>
          </a:r>
          <a:endParaRPr lang="nb-NO" sz="2000" b="1" dirty="0">
            <a:solidFill>
              <a:schemeClr val="bg1"/>
            </a:solidFill>
            <a:latin typeface="Cambria" panose="020405030504060302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0.95006</cdr:x>
      <cdr:y>0</cdr:y>
    </cdr:from>
    <cdr:to>
      <cdr:x>0.99027</cdr:x>
      <cdr:y>0.31243</cdr:y>
    </cdr:to>
    <cdr:sp macro="" textlink="">
      <cdr:nvSpPr>
        <cdr:cNvPr id="3" name="TekstSylinder 2"/>
        <cdr:cNvSpPr txBox="1"/>
      </cdr:nvSpPr>
      <cdr:spPr>
        <a:xfrm xmlns:a="http://schemas.openxmlformats.org/drawingml/2006/main" rot="16200000">
          <a:off x="8002836" y="-735893"/>
          <a:ext cx="13679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rPr>
            <a:t>m</a:t>
          </a:r>
          <a:r>
            <a:rPr lang="nb-NO" sz="16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rPr>
            <a:t>ill. </a:t>
          </a:r>
          <a:r>
            <a:rPr lang="nb-NO" sz="1600" dirty="0" err="1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rPr>
            <a:t>tonnkm</a:t>
          </a:r>
          <a:endParaRPr lang="nb-NO" sz="1600" dirty="0">
            <a:solidFill>
              <a:schemeClr val="bg1">
                <a:lumMod val="50000"/>
              </a:schemeClr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</cdr:x>
      <cdr:y>0.02968</cdr:y>
    </cdr:from>
    <cdr:to>
      <cdr:x>0.47973</cdr:x>
      <cdr:y>0.08349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2990850" y="152400"/>
          <a:ext cx="1066800" cy="27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nb-NO" sz="1000" dirty="0">
              <a:solidFill>
                <a:sysClr val="windowText" lastClr="000000"/>
              </a:solidFill>
              <a:latin typeface="+mj-lt"/>
            </a:rPr>
            <a:t>Mill</a:t>
          </a:r>
          <a:r>
            <a:rPr lang="nb-NO" sz="1100" dirty="0">
              <a:solidFill>
                <a:sysClr val="windowText" lastClr="000000"/>
              </a:solidFill>
              <a:latin typeface="+mj-lt"/>
            </a:rPr>
            <a:t>.</a:t>
          </a:r>
          <a:r>
            <a:rPr lang="nb-NO" sz="1100" baseline="0" dirty="0">
              <a:solidFill>
                <a:sysClr val="windowText" lastClr="000000"/>
              </a:solidFill>
              <a:latin typeface="+mj-lt"/>
            </a:rPr>
            <a:t> </a:t>
          </a:r>
          <a:r>
            <a:rPr lang="nb-NO" sz="1000" baseline="0" dirty="0">
              <a:solidFill>
                <a:sysClr val="windowText" lastClr="000000"/>
              </a:solidFill>
              <a:latin typeface="+mj-lt"/>
            </a:rPr>
            <a:t>kr</a:t>
          </a:r>
          <a:endParaRPr lang="nb-NO" sz="1000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0.00877</cdr:x>
      <cdr:y>0.7251</cdr:y>
    </cdr:from>
    <cdr:to>
      <cdr:x>0.19628</cdr:x>
      <cdr:y>0.77888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72008" y="3744416"/>
          <a:ext cx="1539253" cy="27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000" dirty="0">
              <a:solidFill>
                <a:sysClr val="windowText" lastClr="000000"/>
              </a:solidFill>
              <a:latin typeface="Cambria" panose="02040503050406030204" pitchFamily="18" charset="0"/>
            </a:rPr>
            <a:t>Mill. </a:t>
          </a:r>
          <a:r>
            <a:rPr lang="nb-NO" sz="1000" dirty="0" err="1">
              <a:solidFill>
                <a:sysClr val="windowText" lastClr="000000"/>
              </a:solidFill>
              <a:latin typeface="Cambria" panose="02040503050406030204" pitchFamily="18" charset="0"/>
            </a:rPr>
            <a:t>tonnkm</a:t>
          </a:r>
          <a:endParaRPr lang="nb-NO" sz="1000" dirty="0">
            <a:solidFill>
              <a:sysClr val="windowText" lastClr="000000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0.3536</cdr:x>
      <cdr:y>0.02968</cdr:y>
    </cdr:from>
    <cdr:to>
      <cdr:x>0.47973</cdr:x>
      <cdr:y>0.08349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2990850" y="152400"/>
          <a:ext cx="1066800" cy="27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nb-NO" sz="1000" dirty="0">
              <a:solidFill>
                <a:sysClr val="windowText" lastClr="000000"/>
              </a:solidFill>
              <a:latin typeface="+mj-lt"/>
            </a:rPr>
            <a:t>Mill</a:t>
          </a:r>
          <a:r>
            <a:rPr lang="nb-NO" sz="1100" dirty="0">
              <a:solidFill>
                <a:sysClr val="windowText" lastClr="000000"/>
              </a:solidFill>
              <a:latin typeface="+mj-lt"/>
            </a:rPr>
            <a:t>.</a:t>
          </a:r>
          <a:r>
            <a:rPr lang="nb-NO" sz="1100" baseline="0" dirty="0">
              <a:solidFill>
                <a:sysClr val="windowText" lastClr="000000"/>
              </a:solidFill>
              <a:latin typeface="+mj-lt"/>
            </a:rPr>
            <a:t> </a:t>
          </a:r>
          <a:r>
            <a:rPr lang="nb-NO" sz="1000" baseline="0" dirty="0">
              <a:solidFill>
                <a:sysClr val="windowText" lastClr="000000"/>
              </a:solidFill>
              <a:latin typeface="+mj-lt"/>
            </a:rPr>
            <a:t>kr</a:t>
          </a:r>
          <a:endParaRPr lang="nb-NO" sz="1000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0.00877</cdr:x>
      <cdr:y>0.7251</cdr:y>
    </cdr:from>
    <cdr:to>
      <cdr:x>0.19628</cdr:x>
      <cdr:y>0.77888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72008" y="3744416"/>
          <a:ext cx="1539253" cy="27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000" dirty="0">
              <a:solidFill>
                <a:sysClr val="windowText" lastClr="000000"/>
              </a:solidFill>
              <a:latin typeface="Cambria" panose="02040503050406030204" pitchFamily="18" charset="0"/>
            </a:rPr>
            <a:t>Mill. </a:t>
          </a:r>
          <a:r>
            <a:rPr lang="nb-NO" sz="1000" dirty="0" err="1">
              <a:solidFill>
                <a:sysClr val="windowText" lastClr="000000"/>
              </a:solidFill>
              <a:latin typeface="Cambria" panose="02040503050406030204" pitchFamily="18" charset="0"/>
            </a:rPr>
            <a:t>tonnkm</a:t>
          </a:r>
          <a:endParaRPr lang="nb-NO" sz="1000" dirty="0">
            <a:solidFill>
              <a:sysClr val="windowText" lastClr="000000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0.4751</cdr:x>
      <cdr:y>0</cdr:y>
    </cdr:from>
    <cdr:to>
      <cdr:x>0.64027</cdr:x>
      <cdr:y>0.36711</cdr:y>
    </cdr:to>
    <cdr:sp macro="" textlink="">
      <cdr:nvSpPr>
        <cdr:cNvPr id="12" name="Pil opp 11"/>
        <cdr:cNvSpPr/>
      </cdr:nvSpPr>
      <cdr:spPr>
        <a:xfrm xmlns:a="http://schemas.openxmlformats.org/drawingml/2006/main">
          <a:off x="3900040" y="0"/>
          <a:ext cx="1355920" cy="189578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nb-NO" sz="1600" b="1" dirty="0" smtClean="0">
              <a:latin typeface="+mj-lt"/>
            </a:rPr>
            <a:t>MER </a:t>
          </a:r>
        </a:p>
        <a:p xmlns:a="http://schemas.openxmlformats.org/drawingml/2006/main">
          <a:r>
            <a:rPr lang="nb-NO" sz="1600" b="1" dirty="0" smtClean="0">
              <a:latin typeface="+mj-lt"/>
            </a:rPr>
            <a:t>LØNNSOMT</a:t>
          </a:r>
          <a:endParaRPr lang="nb-NO" sz="1600" b="1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0.3536</cdr:x>
      <cdr:y>0.02968</cdr:y>
    </cdr:from>
    <cdr:to>
      <cdr:x>0.47973</cdr:x>
      <cdr:y>0.08349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2990850" y="152400"/>
          <a:ext cx="1066800" cy="27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nb-NO" sz="1000" dirty="0">
              <a:solidFill>
                <a:sysClr val="windowText" lastClr="000000"/>
              </a:solidFill>
              <a:latin typeface="+mj-lt"/>
            </a:rPr>
            <a:t>Mill</a:t>
          </a:r>
          <a:r>
            <a:rPr lang="nb-NO" sz="1100" dirty="0">
              <a:solidFill>
                <a:sysClr val="windowText" lastClr="000000"/>
              </a:solidFill>
              <a:latin typeface="+mj-lt"/>
            </a:rPr>
            <a:t>.</a:t>
          </a:r>
          <a:r>
            <a:rPr lang="nb-NO" sz="1100" baseline="0" dirty="0">
              <a:solidFill>
                <a:sysClr val="windowText" lastClr="000000"/>
              </a:solidFill>
              <a:latin typeface="+mj-lt"/>
            </a:rPr>
            <a:t> </a:t>
          </a:r>
          <a:r>
            <a:rPr lang="nb-NO" sz="1000" baseline="0" dirty="0">
              <a:solidFill>
                <a:sysClr val="windowText" lastClr="000000"/>
              </a:solidFill>
              <a:latin typeface="+mj-lt"/>
            </a:rPr>
            <a:t>kr</a:t>
          </a:r>
          <a:endParaRPr lang="nb-NO" sz="1000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0.00877</cdr:x>
      <cdr:y>0.7251</cdr:y>
    </cdr:from>
    <cdr:to>
      <cdr:x>0.19628</cdr:x>
      <cdr:y>0.77888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72008" y="3744416"/>
          <a:ext cx="1539253" cy="27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000" dirty="0">
              <a:solidFill>
                <a:sysClr val="windowText" lastClr="000000"/>
              </a:solidFill>
              <a:latin typeface="Cambria" panose="02040503050406030204" pitchFamily="18" charset="0"/>
            </a:rPr>
            <a:t>Mill. </a:t>
          </a:r>
          <a:r>
            <a:rPr lang="nb-NO" sz="1000" dirty="0" err="1">
              <a:solidFill>
                <a:sysClr val="windowText" lastClr="000000"/>
              </a:solidFill>
              <a:latin typeface="Cambria" panose="02040503050406030204" pitchFamily="18" charset="0"/>
            </a:rPr>
            <a:t>tonnkm</a:t>
          </a:r>
          <a:endParaRPr lang="nb-NO" sz="1000" dirty="0">
            <a:solidFill>
              <a:sysClr val="windowText" lastClr="000000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0.76408</cdr:x>
      <cdr:y>0.50199</cdr:y>
    </cdr:from>
    <cdr:to>
      <cdr:x>0.9864</cdr:x>
      <cdr:y>0.65692</cdr:y>
    </cdr:to>
    <cdr:sp macro="" textlink="">
      <cdr:nvSpPr>
        <cdr:cNvPr id="2" name="Pil høyre 1"/>
        <cdr:cNvSpPr/>
      </cdr:nvSpPr>
      <cdr:spPr>
        <a:xfrm xmlns:a="http://schemas.openxmlformats.org/drawingml/2006/main">
          <a:off x="6272303" y="2592288"/>
          <a:ext cx="1824988" cy="80005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 sz="1600" b="1" dirty="0" smtClean="0">
              <a:latin typeface="+mj-lt"/>
            </a:rPr>
            <a:t>MER PÅ VEG</a:t>
          </a:r>
          <a:endParaRPr lang="nb-NO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0.01129</cdr:x>
      <cdr:y>0.50176</cdr:y>
    </cdr:from>
    <cdr:to>
      <cdr:x>0.24561</cdr:x>
      <cdr:y>0.65852</cdr:y>
    </cdr:to>
    <cdr:sp macro="" textlink="">
      <cdr:nvSpPr>
        <cdr:cNvPr id="8" name="Pil venstre 7"/>
        <cdr:cNvSpPr/>
      </cdr:nvSpPr>
      <cdr:spPr>
        <a:xfrm xmlns:a="http://schemas.openxmlformats.org/drawingml/2006/main">
          <a:off x="92645" y="2591110"/>
          <a:ext cx="1923579" cy="809517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 sz="1600" b="1" dirty="0" smtClean="0">
              <a:latin typeface="+mj-lt"/>
            </a:rPr>
            <a:t>MINDRE PÅ VEG</a:t>
          </a:r>
          <a:endParaRPr lang="nb-NO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0.4751</cdr:x>
      <cdr:y>0</cdr:y>
    </cdr:from>
    <cdr:to>
      <cdr:x>0.64027</cdr:x>
      <cdr:y>0.36711</cdr:y>
    </cdr:to>
    <cdr:sp macro="" textlink="">
      <cdr:nvSpPr>
        <cdr:cNvPr id="12" name="Pil opp 11"/>
        <cdr:cNvSpPr/>
      </cdr:nvSpPr>
      <cdr:spPr>
        <a:xfrm xmlns:a="http://schemas.openxmlformats.org/drawingml/2006/main">
          <a:off x="3900040" y="0"/>
          <a:ext cx="1355920" cy="189578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nb-NO" sz="1600" b="1" dirty="0" smtClean="0">
              <a:latin typeface="+mj-lt"/>
            </a:rPr>
            <a:t>MER </a:t>
          </a:r>
        </a:p>
        <a:p xmlns:a="http://schemas.openxmlformats.org/drawingml/2006/main">
          <a:r>
            <a:rPr lang="nb-NO" sz="1600" b="1" dirty="0" smtClean="0">
              <a:latin typeface="+mj-lt"/>
            </a:rPr>
            <a:t>LØNNSOMT</a:t>
          </a:r>
          <a:endParaRPr lang="nb-NO" sz="16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41E4C1-9821-400D-AC04-724600D663EB}" type="datetimeFigureOut">
              <a:rPr lang="nb-NO"/>
              <a:pPr>
                <a:defRPr/>
              </a:pPr>
              <a:t>30.10.2015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A2D9AC-6C12-42FE-896C-5626F35211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89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770627-D2C8-4C96-92C9-5699C61C50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68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8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07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9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7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70627-D2C8-4C96-92C9-5699C61C5080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40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70627-D2C8-4C96-92C9-5699C61C5080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83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70627-D2C8-4C96-92C9-5699C61C5080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10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3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3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70627-D2C8-4C96-92C9-5699C61C5080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037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5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3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0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47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47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9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26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1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0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92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7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DBDD67-0AC9-4FB8-A3A8-CCA7422D29CC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0BC2-B8C5-468E-AE15-4C30F8F610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0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9592-A82C-4BCE-B232-3828D0E45B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3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5850-23DA-47A3-9E26-DBD4140BD59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1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11. mars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smtClean="0">
                <a:solidFill>
                  <a:srgbClr val="0F204B"/>
                </a:solidFill>
              </a:rPr>
              <a:t>11. mars 2015</a:t>
            </a: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smtClean="0">
                <a:solidFill>
                  <a:srgbClr val="0F204B"/>
                </a:solidFill>
                <a:latin typeface="Verdana"/>
              </a:rPr>
              <a:t>Magnus S. Eide</a:t>
            </a:r>
            <a:endParaRPr lang="en-GB" altLang="ja-JP" sz="16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1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11. mars 2015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11. mars 2015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56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11. mars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  <a:latin typeface="Verdana"/>
              </a:rPr>
              <a:t>Magnus S. Eide</a:t>
            </a:r>
            <a:endParaRPr lang="en-GB" altLang="ja-JP" sz="12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smtClean="0">
                <a:solidFill>
                  <a:srgbClr val="0F204B"/>
                </a:solidFill>
              </a:rPr>
              <a:t>11. mars 2015</a:t>
            </a: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retep\AppData\Local\Microsoft\Windows\Temporary Internet Files\Content.Outlook\53Z4DR7U\NTP-logo 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88038"/>
            <a:ext cx="11557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1200" b="1" smtClean="0"/>
              <a:t>Nasjonal transportplan 2018 - 2027</a:t>
            </a: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ABEE-C38D-4883-86CB-2A379B10298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43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11. mars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11. mars 2015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11. mars 2015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noProof="1" smtClean="0">
                <a:solidFill>
                  <a:srgbClr val="333333"/>
                </a:solidFill>
                <a:latin typeface="Verdana"/>
              </a:rPr>
              <a:t>www.dnvgl.com</a:t>
            </a:r>
            <a:endParaRPr lang="en-GB" sz="1200" b="1" noProof="1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2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retep\AppData\Local\Microsoft\Windows\Temporary Internet Files\Content.Outlook\53Z4DR7U\NTP-logo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6062663"/>
            <a:ext cx="80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 flipH="1">
            <a:off x="301625" y="6384925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800600" y="6400800"/>
            <a:ext cx="236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1200" b="1" dirty="0" smtClean="0">
                <a:solidFill>
                  <a:srgbClr val="000000"/>
                </a:solidFill>
              </a:rPr>
              <a:t>Nasjonal transportplan 2018-2029</a:t>
            </a: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8316913" y="63849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6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retep\AppData\Local\Microsoft\Windows\Temporary Internet Files\Content.Outlook\53Z4DR7U\NTP-logo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6062663"/>
            <a:ext cx="80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 flipH="1">
            <a:off x="301625" y="6384925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800600" y="6400800"/>
            <a:ext cx="236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1200" b="1" dirty="0" smtClean="0">
                <a:solidFill>
                  <a:srgbClr val="000000"/>
                </a:solidFill>
              </a:rPr>
              <a:t>Nasjonal transportplan 2018-2029</a:t>
            </a: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8316913" y="640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pic>
        <p:nvPicPr>
          <p:cNvPr id="6" name="Picture 7" descr="C:\Users\gretep\AppData\Local\Microsoft\Windows\Temporary Internet Files\Content.Outlook\53Z4DR7U\NTP-logo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6062663"/>
            <a:ext cx="80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85CD7-B0BF-484E-96CB-93884FEDC3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1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6A90-3E8F-4A2F-A5F5-9AB5E073B76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87BC-DDCC-4D07-A2A1-33BA978C9B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1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413D-6728-46AE-8A40-102B361535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3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1E82-73C1-496B-BF10-95163AF9BD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9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549C-F8EA-4E2B-A2B2-5E77CAA8F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2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2D5C-2DD5-44A3-BB72-CA76A9D097D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A0D790-E731-49FE-8A40-FC82D11CFF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2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333333"/>
                </a:solidFill>
                <a:latin typeface="Verdana"/>
              </a:rPr>
              <a:t>11. mars 2015</a:t>
            </a: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07366-CB75-4AA8-9E5B-928B849F427C}" type="slidenum">
              <a:rPr lang="en-GB" smtClean="0">
                <a:solidFill>
                  <a:srgbClr val="333333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11. mars 2015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gretep\AppData\Local\Microsoft\Windows\Temporary Internet Files\Content.Outlook\53Z4DR7U\NTP-logo 6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6062663"/>
            <a:ext cx="80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800600" y="6400800"/>
            <a:ext cx="236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1200" b="1" dirty="0" smtClean="0">
                <a:solidFill>
                  <a:srgbClr val="000000"/>
                </a:solidFill>
              </a:rPr>
              <a:t>Nasjonal transportplan 2018-2029</a:t>
            </a: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8316913" y="63849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 userDrawn="1"/>
        </p:nvSpPr>
        <p:spPr bwMode="auto">
          <a:xfrm flipH="1">
            <a:off x="301625" y="6384925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103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3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0F23D5-AD90-4957-84ED-360AA8C5E61D}" type="slidenum">
              <a:rPr lang="nb-NO" altLang="nb-NO" smtClean="0"/>
              <a:pPr/>
              <a:t>‹#›</a:t>
            </a:fld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34407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431800" y="1195388"/>
            <a:ext cx="8229600" cy="1143000"/>
          </a:xfrm>
        </p:spPr>
        <p:txBody>
          <a:bodyPr/>
          <a:lstStyle/>
          <a:p>
            <a:r>
              <a:rPr lang="nb-NO" altLang="nb-NO" smtClean="0"/>
              <a:t> </a:t>
            </a:r>
          </a:p>
        </p:txBody>
      </p:sp>
      <p:pic>
        <p:nvPicPr>
          <p:cNvPr id="3075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21891" r="7184" b="5004"/>
          <a:stretch/>
        </p:blipFill>
        <p:spPr bwMode="auto">
          <a:xfrm>
            <a:off x="-1" y="4562475"/>
            <a:ext cx="3616325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tel 1"/>
          <p:cNvSpPr txBox="1">
            <a:spLocks/>
          </p:cNvSpPr>
          <p:nvPr/>
        </p:nvSpPr>
        <p:spPr bwMode="auto">
          <a:xfrm>
            <a:off x="1331640" y="2661494"/>
            <a:ext cx="6480720" cy="7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Prosjektleder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Else-Marie Marskar</a:t>
            </a:r>
          </a:p>
        </p:txBody>
      </p:sp>
      <p:sp>
        <p:nvSpPr>
          <p:cNvPr id="3077" name="Undertittel 2"/>
          <p:cNvSpPr txBox="1">
            <a:spLocks/>
          </p:cNvSpPr>
          <p:nvPr/>
        </p:nvSpPr>
        <p:spPr bwMode="auto">
          <a:xfrm>
            <a:off x="0" y="2132856"/>
            <a:ext cx="91440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nb-NO" altLang="nb-NO" sz="2400" b="1" dirty="0" smtClean="0">
                <a:solidFill>
                  <a:srgbClr val="0070C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</a:t>
            </a:r>
            <a:endParaRPr lang="nb-NO" altLang="nb-NO" sz="2400" b="1" dirty="0">
              <a:solidFill>
                <a:srgbClr val="0070C0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80" name="Picture 4" descr="O:\6\STR\61510 Strategi\NTP\2014-2023\Administrasjon\Bilder\Bilde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4776" r="598"/>
          <a:stretch/>
        </p:blipFill>
        <p:spPr bwMode="auto">
          <a:xfrm>
            <a:off x="-1" y="1"/>
            <a:ext cx="9144001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Bilde 10" descr="NTP-logo 6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59" y="3573016"/>
            <a:ext cx="1095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2497" b="9450"/>
          <a:stretch/>
        </p:blipFill>
        <p:spPr bwMode="auto">
          <a:xfrm>
            <a:off x="5640757" y="4562476"/>
            <a:ext cx="3503243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4" b="7164"/>
          <a:stretch/>
        </p:blipFill>
        <p:spPr bwMode="auto">
          <a:xfrm>
            <a:off x="3616325" y="4562474"/>
            <a:ext cx="22717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EABEE-C38D-4883-86CB-2A379B102983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724128" y="4141539"/>
            <a:ext cx="3303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 smtClean="0">
                <a:latin typeface="Georgia" panose="02040502050405020303" pitchFamily="18" charset="0"/>
              </a:rPr>
              <a:t>KS, 30. </a:t>
            </a:r>
            <a:r>
              <a:rPr lang="nb-NO" sz="1400" dirty="0" err="1" smtClean="0">
                <a:latin typeface="Georgia" panose="02040502050405020303" pitchFamily="18" charset="0"/>
              </a:rPr>
              <a:t>okt</a:t>
            </a:r>
            <a:r>
              <a:rPr lang="nb-NO" sz="1400" dirty="0" smtClean="0">
                <a:latin typeface="Georgia" panose="02040502050405020303" pitchFamily="18" charset="0"/>
              </a:rPr>
              <a:t> 2015</a:t>
            </a:r>
            <a:endParaRPr lang="nb-NO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67543" y="172893"/>
            <a:ext cx="7941449" cy="10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400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Innenriks transporter mellom 300 og 500 km</a:t>
            </a:r>
          </a:p>
          <a:p>
            <a:pPr algn="l"/>
            <a:r>
              <a:rPr lang="nb-NO" sz="24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Sjøtransporter konkurrerer på kortere avstander for direkte transporter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79512" y="640868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Kilde: Inger Beate Hovi, TØI</a:t>
            </a:r>
            <a:endParaRPr lang="nb-NO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259632" y="1338739"/>
            <a:ext cx="7149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6 MILL. TONN FRAKTES MELLOM 300 OG 500 KM PÅ VEG</a:t>
            </a:r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508657"/>
              </p:ext>
            </p:extLst>
          </p:nvPr>
        </p:nvGraphicFramePr>
        <p:xfrm>
          <a:off x="467543" y="1708071"/>
          <a:ext cx="7941449" cy="44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9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V: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VEGTRANSPORTEN VINNER OVER DE ANDRE TRANSPORTFORMENE!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SJØ OG BANE KAN IKKE KONKURRERE UTEN HJELP</a:t>
            </a:r>
            <a:endParaRPr lang="nb-NO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tel 1"/>
          <p:cNvSpPr txBox="1">
            <a:spLocks/>
          </p:cNvSpPr>
          <p:nvPr/>
        </p:nvSpPr>
        <p:spPr bwMode="auto">
          <a:xfrm>
            <a:off x="395536" y="446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altLang="nb-NO" sz="24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via sjø og veg 2003-2014</a:t>
            </a:r>
            <a:endParaRPr lang="nb-NO" altLang="nb-NO" sz="2400" b="1" kern="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084168" y="1412776"/>
            <a:ext cx="2952552" cy="252095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kstSylinder 7"/>
          <p:cNvSpPr txBox="1">
            <a:spLocks noChangeArrowheads="1"/>
          </p:cNvSpPr>
          <p:nvPr/>
        </p:nvSpPr>
        <p:spPr bwMode="auto">
          <a:xfrm>
            <a:off x="6084168" y="1484214"/>
            <a:ext cx="29525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Havnene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2,5 mill. tonn (TEU):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1,1 mill. tonn vekst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2/3 i Oslofjorden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1/3 i øvrige havner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0" y="5613836"/>
            <a:ext cx="9143999" cy="1244164"/>
          </a:xfrm>
          <a:prstGeom prst="rect">
            <a:avLst/>
          </a:prstGeom>
          <a:solidFill>
            <a:srgbClr val="1BA38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TekstSylinder 17"/>
          <p:cNvSpPr txBox="1">
            <a:spLocks noChangeArrowheads="1"/>
          </p:cNvSpPr>
          <p:nvPr/>
        </p:nvSpPr>
        <p:spPr bwMode="auto">
          <a:xfrm>
            <a:off x="475134" y="5788783"/>
            <a:ext cx="8351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importvekst 3 mill. tonn – på veg 2 mill. tonn</a:t>
            </a:r>
            <a:endParaRPr lang="nb-NO" altLang="nb-NO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Diagram 18"/>
          <p:cNvGraphicFramePr>
            <a:graphicFrameLocks/>
          </p:cNvGraphicFramePr>
          <p:nvPr>
            <p:extLst/>
          </p:nvPr>
        </p:nvGraphicFramePr>
        <p:xfrm>
          <a:off x="462210" y="930896"/>
          <a:ext cx="5477942" cy="473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65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tel 1"/>
          <p:cNvSpPr txBox="1">
            <a:spLocks/>
          </p:cNvSpPr>
          <p:nvPr/>
        </p:nvSpPr>
        <p:spPr bwMode="auto">
          <a:xfrm>
            <a:off x="-142875" y="188913"/>
            <a:ext cx="90011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b-NO" altLang="nb-NO" sz="2400" b="1" kern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Lange transporter på jernbane og veg 2003-2013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588125" y="1196975"/>
            <a:ext cx="2376488" cy="3581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kstSylinder 7"/>
          <p:cNvSpPr txBox="1">
            <a:spLocks noChangeArrowheads="1"/>
          </p:cNvSpPr>
          <p:nvPr/>
        </p:nvSpPr>
        <p:spPr bwMode="auto">
          <a:xfrm>
            <a:off x="6659563" y="1341438"/>
            <a:ext cx="23764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Lange transporter på jernbane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fra år 2008: 16 %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Lange transporter av post/samlast </a:t>
            </a:r>
            <a:br>
              <a:rPr lang="nb-NO" altLang="nb-NO" sz="18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altLang="nb-NO" sz="18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på veg: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fra år 2008: 20 %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395536" y="1052736"/>
          <a:ext cx="6115423" cy="49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/>
          <p:cNvSpPr/>
          <p:nvPr/>
        </p:nvSpPr>
        <p:spPr>
          <a:xfrm>
            <a:off x="0" y="5446713"/>
            <a:ext cx="9144000" cy="1412875"/>
          </a:xfrm>
          <a:prstGeom prst="rect">
            <a:avLst/>
          </a:prstGeom>
          <a:solidFill>
            <a:srgbClr val="1BA38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kstSylinder 14"/>
          <p:cNvSpPr txBox="1">
            <a:spLocks noChangeArrowheads="1"/>
          </p:cNvSpPr>
          <p:nvPr/>
        </p:nvSpPr>
        <p:spPr bwMode="auto">
          <a:xfrm>
            <a:off x="474663" y="5762625"/>
            <a:ext cx="8351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Jernbanetransport har hatt relativt raskest vekst siste ti år, </a:t>
            </a:r>
            <a:r>
              <a:rPr lang="nb-NO" altLang="nb-NO" sz="24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 er i fare</a:t>
            </a:r>
          </a:p>
        </p:txBody>
      </p:sp>
    </p:spTree>
    <p:extLst>
      <p:ext uri="{BB962C8B-B14F-4D97-AF65-F5344CB8AC3E}">
        <p14:creationId xmlns:p14="http://schemas.microsoft.com/office/powerpoint/2010/main" val="7440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VI: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FÆRRE HAVNER VIL GI BRUKERNE ET </a:t>
            </a:r>
            <a:r>
              <a:rPr lang="nb-NO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BEDRE </a:t>
            </a: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SJØTRANSPORTTILBUD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En myte som viser seg å stemme:</a:t>
            </a: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SENTRALLAGRING AV VARER MEDFØRER FLERE LANGE VEGTRANSPORTER 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DERSOM SENTRALLAGRENE LIGGER UTENFOR NORGE, ER DETTE EN UØNSKET EFFEKT</a:t>
            </a:r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(FOR VESTLANDET, MIDT-NORGE OG NORD-NORGE ER DET UØNSKET MED SENTRALISERING TIL ØSTLANDET)</a:t>
            </a: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Vestlandet </a:t>
            </a:r>
            <a:b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altLang="nb-NO" sz="3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effekter av ulike terminalgrep</a:t>
            </a:r>
            <a:endParaRPr lang="nb-NO" altLang="nb-NO" dirty="0" smtClean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995936" y="6093296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57200" y="1196975"/>
          <a:ext cx="8229600" cy="48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2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Vestlandet </a:t>
            </a:r>
            <a:b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altLang="nb-NO" sz="3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effekter av ulike terminalgrep</a:t>
            </a:r>
            <a:endParaRPr lang="nb-NO" altLang="nb-NO" dirty="0" smtClean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995936" y="6086187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57200" y="1319212"/>
          <a:ext cx="8229600" cy="463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0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Virkning på nasjonale mål</a:t>
            </a:r>
            <a:b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altLang="nb-NO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sikkerhet, miljø, effektivitet og transportmiddelfordeling</a:t>
            </a:r>
            <a:endParaRPr lang="nb-NO" altLang="nb-NO" sz="2000" dirty="0" smtClean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995936" y="6176963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23528" y="638958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/>
          </p:nvPr>
        </p:nvGraphicFramePr>
        <p:xfrm>
          <a:off x="107504" y="1322387"/>
          <a:ext cx="8928992" cy="464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39552" y="5838409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NEGATIVE TALL ER REDUSERTE KOSTNADER OG REDUSERT VEGTRANSPORT</a:t>
            </a:r>
            <a:endParaRPr lang="nb-NO" sz="16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nb-NO" altLang="nb-NO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Virkning på nasjonale mål</a:t>
            </a:r>
            <a:br>
              <a:rPr lang="nb-NO" altLang="nb-NO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altLang="nb-NO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sikkerhet, miljø, effektivitet og transportmiddelfordeling</a:t>
            </a:r>
            <a:endParaRPr lang="nb-NO" altLang="nb-NO" dirty="0" smtClean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995936" y="6176963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23528" y="638958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7200" y="5631751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NEGATIVE TALL ER REDUSERTE KOSTNADER OG REDUSERT VEGTRANSPORT</a:t>
            </a:r>
            <a:endParaRPr lang="nb-NO" sz="16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292824"/>
              </p:ext>
            </p:extLst>
          </p:nvPr>
        </p:nvGraphicFramePr>
        <p:xfrm>
          <a:off x="179512" y="1239837"/>
          <a:ext cx="8774441" cy="439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Sentralisering og desentralisering </a:t>
            </a:r>
            <a:br>
              <a:rPr lang="nb-NO" altLang="nb-NO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altLang="nb-NO" sz="3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effekter av ulike terminalgrep</a:t>
            </a:r>
            <a:endParaRPr lang="nb-NO" altLang="nb-NO" dirty="0" smtClean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995936" y="6176963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457200" y="1533525"/>
          <a:ext cx="8229600" cy="434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457200" y="1916832"/>
            <a:ext cx="5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Mill. kr</a:t>
            </a:r>
            <a:endParaRPr lang="nb-NO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184356" y="1916832"/>
            <a:ext cx="95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Mill. </a:t>
            </a:r>
            <a:r>
              <a:rPr lang="nb-NO" sz="1200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tonnkm</a:t>
            </a:r>
            <a:endParaRPr lang="nb-NO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23528" y="638958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403648" y="577535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NEGATIVE TALL ER REDUSERTE KOSTNADER OG REDUSERT VEGTRANSPORT</a:t>
            </a:r>
            <a:endParaRPr lang="nb-NO" sz="16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24929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VEGTRANSPORTEN ER I FERD MED Å OVERTA ALT – SJØ OG BANE TAPER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SJØTRANSPORTEN OG JERNBANETRANSPORTEN ER SÅ LIKE AT DE KAN BEHANDLES UNDER ETT</a:t>
            </a: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VII: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3323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IKKE SÅ VIKTIG MED STORE NÆRINGS- OG INDUSTRIAREALER TILKNYTTET BYNÆRE HAVNER OG JERNBANETERMINALER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SAMLOKALISERING MELLOM SJØ OG BANE ER AV AVGJØRENDE VIKTIGHET VED ETABLERING AV NYE TERMINALER 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 bwMode="auto">
          <a:xfrm>
            <a:off x="395625" y="260648"/>
            <a:ext cx="8291175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>
                <a:solidFill>
                  <a:srgbClr val="3D7FCF"/>
                </a:solidFill>
                <a:latin typeface="Cambria" panose="02040503050406030204" pitchFamily="18" charset="0"/>
              </a:rPr>
              <a:t>Desentralisert terminalstruktur med god arealtilgang gir størst volum på sjø og bane</a:t>
            </a: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 bwMode="auto">
          <a:xfrm>
            <a:off x="539551" y="1348310"/>
            <a:ext cx="2879183" cy="475752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2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nb-NO" sz="1900" kern="0" dirty="0" smtClean="0">
              <a:solidFill>
                <a:prstClr val="white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Direkte </a:t>
            </a:r>
            <a:r>
              <a:rPr lang="nb-NO" sz="1900" kern="0" dirty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sjø- og </a:t>
            </a:r>
            <a: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banetransport konkurrerer best</a:t>
            </a:r>
            <a:b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</a:br>
            <a:endParaRPr lang="nb-NO" sz="1900" kern="0" dirty="0" smtClean="0">
              <a:solidFill>
                <a:prstClr val="white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20 % lavere terminal-kostnader gir mer robuste kombinerte transporter</a:t>
            </a:r>
            <a:b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</a:br>
            <a:endParaRPr lang="nb-NO" sz="1900" kern="0" dirty="0" smtClean="0">
              <a:solidFill>
                <a:prstClr val="white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sz="19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Dagens arealstrategier legger best til rette for vegtransport?</a:t>
            </a:r>
          </a:p>
        </p:txBody>
      </p:sp>
      <p:pic>
        <p:nvPicPr>
          <p:cNvPr id="8" name="Bil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9381"/>
            <a:ext cx="5309284" cy="46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419872" y="1348310"/>
            <a:ext cx="53081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Lagerlokaler bygd etter år 2000</a:t>
            </a:r>
            <a:endParaRPr lang="nb-NO" sz="2400" b="1" dirty="0">
              <a:solidFill>
                <a:prstClr val="white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499992" y="6105839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VII: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44319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LIKHETSTEGN MELLOM GOD SAMFUNNSØKONOMI OG BRUK AV SJØ OG JERNBANE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STØTTE TIL ALL TRANSPORT PÅ SJØ OG JERNBANE GIR STOR OVERFØRING FRA VEG! 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En myte som vi ikke klarer å vise ved samfunnsøkonomiske beregninger, men som vi mener må være riktig:</a:t>
            </a: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MÅ LØNNE SEG Å REDDE VERDEN!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nb-NO" altLang="nb-NO" sz="2800" b="1" dirty="0" smtClean="0">
                <a:solidFill>
                  <a:srgbClr val="000000"/>
                </a:solidFill>
                <a:latin typeface="Georgia" pitchFamily="18" charset="0"/>
              </a:rPr>
              <a:t>Brutto effekt av tiltak</a:t>
            </a:r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935142"/>
              </p:ext>
            </p:extLst>
          </p:nvPr>
        </p:nvGraphicFramePr>
        <p:xfrm>
          <a:off x="467544" y="908720"/>
          <a:ext cx="8208912" cy="516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3995936" y="6072738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355445" y="371897"/>
            <a:ext cx="142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JERNBANE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SJØ</a:t>
            </a:r>
          </a:p>
          <a:p>
            <a:pPr marL="171450" indent="-171450">
              <a:buClr>
                <a:srgbClr val="FFBD29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VEG</a:t>
            </a:r>
          </a:p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AVGIFTER</a:t>
            </a:r>
          </a:p>
          <a:p>
            <a:pPr marL="171450" indent="-1714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TILSKUDD</a:t>
            </a:r>
            <a:endParaRPr lang="nb-NO" sz="1600" b="1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Bue 6"/>
          <p:cNvSpPr/>
          <p:nvPr/>
        </p:nvSpPr>
        <p:spPr>
          <a:xfrm rot="5400000">
            <a:off x="-451286" y="-1772850"/>
            <a:ext cx="5798100" cy="7416824"/>
          </a:xfrm>
          <a:prstGeom prst="arc">
            <a:avLst>
              <a:gd name="adj1" fmla="val 16593867"/>
              <a:gd name="adj2" fmla="val 20869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7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nb-NO" altLang="nb-NO" sz="2800" b="1" dirty="0" smtClean="0">
                <a:solidFill>
                  <a:srgbClr val="000000"/>
                </a:solidFill>
                <a:latin typeface="Georgia" pitchFamily="18" charset="0"/>
              </a:rPr>
              <a:t>Brutto effekt av tiltak</a:t>
            </a:r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6860186"/>
              </p:ext>
            </p:extLst>
          </p:nvPr>
        </p:nvGraphicFramePr>
        <p:xfrm>
          <a:off x="467544" y="908720"/>
          <a:ext cx="8208912" cy="516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3995936" y="6072738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355445" y="371897"/>
            <a:ext cx="142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JERNBANE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SJØ</a:t>
            </a:r>
          </a:p>
          <a:p>
            <a:pPr marL="171450" indent="-171450">
              <a:buClr>
                <a:srgbClr val="FFBD29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VEG</a:t>
            </a:r>
          </a:p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AVGIFTER</a:t>
            </a:r>
          </a:p>
          <a:p>
            <a:pPr marL="171450" indent="-1714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TILSKUDD</a:t>
            </a:r>
            <a:endParaRPr lang="nb-NO" sz="1600" b="1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Pil ned 7"/>
          <p:cNvSpPr/>
          <p:nvPr/>
        </p:nvSpPr>
        <p:spPr>
          <a:xfrm>
            <a:off x="4399205" y="4376137"/>
            <a:ext cx="1334573" cy="169660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 smtClean="0">
                <a:latin typeface="Cambria" panose="02040503050406030204" pitchFamily="18" charset="0"/>
              </a:rPr>
              <a:t>MER </a:t>
            </a:r>
          </a:p>
          <a:p>
            <a:r>
              <a:rPr lang="nb-NO" sz="1600" b="1" dirty="0" smtClean="0">
                <a:latin typeface="Cambria" panose="02040503050406030204" pitchFamily="18" charset="0"/>
              </a:rPr>
              <a:t>ULØNNSOMT</a:t>
            </a:r>
            <a:endParaRPr lang="nb-NO" sz="1600" b="1" dirty="0">
              <a:latin typeface="Cambria" panose="02040503050406030204" pitchFamily="18" charset="0"/>
            </a:endParaRPr>
          </a:p>
        </p:txBody>
      </p:sp>
      <p:sp>
        <p:nvSpPr>
          <p:cNvPr id="7" name="Bue 6"/>
          <p:cNvSpPr/>
          <p:nvPr/>
        </p:nvSpPr>
        <p:spPr>
          <a:xfrm rot="5400000">
            <a:off x="-451286" y="-1772850"/>
            <a:ext cx="5798100" cy="7416824"/>
          </a:xfrm>
          <a:prstGeom prst="arc">
            <a:avLst>
              <a:gd name="adj1" fmla="val 16593867"/>
              <a:gd name="adj2" fmla="val 20869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0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nb-NO" altLang="nb-NO" sz="2800" b="1" dirty="0" smtClean="0">
                <a:solidFill>
                  <a:srgbClr val="000000"/>
                </a:solidFill>
                <a:latin typeface="Georgia" pitchFamily="18" charset="0"/>
              </a:rPr>
              <a:t>Brutto effekt av tiltak</a:t>
            </a:r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0335604"/>
              </p:ext>
            </p:extLst>
          </p:nvPr>
        </p:nvGraphicFramePr>
        <p:xfrm>
          <a:off x="467544" y="908720"/>
          <a:ext cx="8208912" cy="516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3995936" y="6072738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355445" y="371897"/>
            <a:ext cx="142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JERNBANE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SJØ</a:t>
            </a:r>
          </a:p>
          <a:p>
            <a:pPr marL="171450" indent="-171450">
              <a:buClr>
                <a:srgbClr val="FFBD29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VEG</a:t>
            </a:r>
          </a:p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AVGIFTER</a:t>
            </a:r>
          </a:p>
          <a:p>
            <a:pPr marL="171450" indent="-1714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TILSKUDD</a:t>
            </a:r>
            <a:endParaRPr lang="nb-NO" sz="1600" b="1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Pil ned 7"/>
          <p:cNvSpPr/>
          <p:nvPr/>
        </p:nvSpPr>
        <p:spPr>
          <a:xfrm>
            <a:off x="4399205" y="4376137"/>
            <a:ext cx="1334573" cy="169660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 smtClean="0">
                <a:latin typeface="Cambria" panose="02040503050406030204" pitchFamily="18" charset="0"/>
              </a:rPr>
              <a:t>MER </a:t>
            </a:r>
          </a:p>
          <a:p>
            <a:r>
              <a:rPr lang="nb-NO" sz="1600" b="1" dirty="0" smtClean="0">
                <a:latin typeface="Cambria" panose="02040503050406030204" pitchFamily="18" charset="0"/>
              </a:rPr>
              <a:t>ULØNNSOMT</a:t>
            </a:r>
            <a:endParaRPr lang="nb-NO" sz="1600" b="1" dirty="0">
              <a:latin typeface="Cambria" panose="02040503050406030204" pitchFamily="18" charset="0"/>
            </a:endParaRPr>
          </a:p>
        </p:txBody>
      </p:sp>
      <p:sp>
        <p:nvSpPr>
          <p:cNvPr id="7" name="Bue 6"/>
          <p:cNvSpPr/>
          <p:nvPr/>
        </p:nvSpPr>
        <p:spPr>
          <a:xfrm rot="5400000">
            <a:off x="-451286" y="-1772850"/>
            <a:ext cx="5798100" cy="7416824"/>
          </a:xfrm>
          <a:prstGeom prst="arc">
            <a:avLst>
              <a:gd name="adj1" fmla="val 16593867"/>
              <a:gd name="adj2" fmla="val 20869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7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59136" y="34520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VIII: Myter om godsoverføring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05424" y="1268760"/>
            <a:ext cx="8027016" cy="40626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GODSOVERFØRING ER LETT –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KUN AVHENGIG AV POLITISK VILJE!</a:t>
            </a:r>
          </a:p>
          <a:p>
            <a:pPr marL="457200" indent="-457200">
              <a:buFont typeface="+mj-lt"/>
              <a:buAutoNum type="arabicPeriod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GODSOVERFØRING VIL GI BILLIGERE OG MER EFFEKTIVE TRANSPORTTILBUD, OG DET ER SAMFUNNSØKONOMISK LØNNSOMT</a:t>
            </a:r>
          </a:p>
          <a:p>
            <a:pPr marL="457200" indent="-457200">
              <a:buFont typeface="+mj-lt"/>
              <a:buAutoNum type="arabicPeriod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TILBUD OM TRANSPORT PÅ SJØ OG JERNBANE FINNS DER. DET ER BARE Å BRUKE DET!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IX: Myter om godsoverføring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8027015" cy="36933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VARER SOM IKKE GÅR UT PÅ DATO I LØPET AV UKA HAR DET BEST PÅ SJØ ELLER BANE!</a:t>
            </a:r>
          </a:p>
          <a:p>
            <a:pPr marL="457200" indent="-457200">
              <a:buFont typeface="+mj-lt"/>
              <a:buAutoNum type="arabicPeriod" startAt="4"/>
            </a:pPr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OGSÅ HASTEVARENE HAR DET BEST PÅ SJØ OG BANE</a:t>
            </a:r>
          </a:p>
          <a:p>
            <a:pPr marL="457200" indent="-457200">
              <a:buFont typeface="+mj-lt"/>
              <a:buAutoNum type="arabicPeriod" startAt="4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MODAL BACKSHIFT ER BESTE OVERFØRINGSSTRATEGI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(SØKE TILBAKE TIL FORTIDENS LØSNINGER)</a:t>
            </a:r>
          </a:p>
          <a:p>
            <a:pPr marL="457200" indent="-457200">
              <a:buFont typeface="+mj-lt"/>
              <a:buAutoNum type="arabicPeriod" startAt="4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 bwMode="auto">
          <a:xfrm>
            <a:off x="480269" y="292005"/>
            <a:ext cx="8484219" cy="90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Overføring av gods fra veg til sjø og bane er mulig</a:t>
            </a:r>
            <a:endParaRPr lang="nb-NO" sz="28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80268" y="1557647"/>
            <a:ext cx="5209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D7FCF"/>
              </a:buClr>
              <a:buFont typeface="Wingdings" panose="05000000000000000000" pitchFamily="2" charset="2"/>
              <a:buChar char="§"/>
            </a:pPr>
            <a:endParaRPr lang="nb-NO" sz="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buClr>
                <a:srgbClr val="3D7FCF"/>
              </a:buClr>
            </a:pPr>
            <a:r>
              <a:rPr lang="nb-NO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Kraftige virkemidler </a:t>
            </a:r>
            <a:endParaRPr lang="nb-NO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høy bruksavgift på veg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illigere og mer effektive havner og baneterminaler 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desentralisert struktur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lengre tog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prstClr val="black"/>
                </a:solidFill>
                <a:latin typeface="Cambria" panose="02040503050406030204" pitchFamily="18" charset="0"/>
              </a:rPr>
              <a:t>t</a:t>
            </a: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ilskudd til sjø og bane</a:t>
            </a:r>
            <a:endParaRPr lang="nb-NO" sz="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nb-NO" sz="16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nb-NO" sz="16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nb-NO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Næringslivet må betale mer</a:t>
            </a:r>
            <a:endParaRPr lang="nb-NO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prstClr val="black"/>
                </a:solidFill>
                <a:latin typeface="Cambria" panose="02040503050406030204" pitchFamily="18" charset="0"/>
              </a:rPr>
              <a:t>s</a:t>
            </a: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ikrere og mer miljøvennlig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mindre effektivt 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samfunnsøkonomisk ulønnsomt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nb-NO" sz="16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724128" y="1556792"/>
            <a:ext cx="3240360" cy="1261884"/>
          </a:xfrm>
          <a:prstGeom prst="rect">
            <a:avLst/>
          </a:prstGeom>
          <a:gradFill flip="none" rotWithShape="1">
            <a:gsLst>
              <a:gs pos="0">
                <a:srgbClr val="3D7FCF">
                  <a:shade val="30000"/>
                  <a:satMod val="115000"/>
                </a:srgbClr>
              </a:gs>
              <a:gs pos="50000">
                <a:srgbClr val="3D7FCF">
                  <a:shade val="67500"/>
                  <a:satMod val="115000"/>
                </a:srgbClr>
              </a:gs>
              <a:gs pos="100000">
                <a:srgbClr val="3D7FC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7 mill. tonn innenfor havnenes og jernbanens konkurranseområde</a:t>
            </a:r>
          </a:p>
          <a:p>
            <a:endParaRPr lang="nb-NO" sz="80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nb-NO" sz="80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724127" y="3068960"/>
            <a:ext cx="3240361" cy="2554545"/>
          </a:xfrm>
          <a:prstGeom prst="rect">
            <a:avLst/>
          </a:prstGeom>
          <a:gradFill flip="none" rotWithShape="1">
            <a:gsLst>
              <a:gs pos="0">
                <a:srgbClr val="3D7FCF">
                  <a:shade val="30000"/>
                  <a:satMod val="115000"/>
                </a:srgbClr>
              </a:gs>
              <a:gs pos="50000">
                <a:srgbClr val="3D7FCF">
                  <a:shade val="67500"/>
                  <a:satMod val="115000"/>
                </a:srgbClr>
              </a:gs>
              <a:gs pos="100000">
                <a:srgbClr val="3D7FC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5 mill. tonn – intervjuer med 100 store vareeiere og samlastere                    (til Godsferjen)</a:t>
            </a:r>
            <a:endParaRPr lang="nb-NO" sz="80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nb-NO" sz="800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Krever tilbudsforbedringer og incentiver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Inkluderer overføring fra annet sjøtilbud og fra jernbane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nb-NO" sz="80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X: Myter om godsoverføring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8027015" cy="40626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TILTAK FOR ELLER MOT HELE TRANSPORTFORMER ER BESTE OVERFØRINGSTILTAK</a:t>
            </a:r>
          </a:p>
          <a:p>
            <a:pPr marL="457200" indent="-457200">
              <a:buFont typeface="+mj-lt"/>
              <a:buAutoNum type="arabicPeriod" startAt="7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MEN PASS PÅ FOR KONKURRANSEN MELLOM SJØ OG JERNBANE</a:t>
            </a:r>
          </a:p>
          <a:p>
            <a:pPr marL="457200" indent="-457200">
              <a:buFont typeface="+mj-lt"/>
              <a:buAutoNum type="arabicPeriod" startAt="7"/>
            </a:pPr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MASSE VEGGODS Å TA AV                                            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7 MILL. TONN ER INGENTING I FORHOLD TIL DEN TOTALE VEGTRANSPORTEN PÅ 270 MILL. TONN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484921" y="6149588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ittel 1"/>
          <p:cNvSpPr txBox="1">
            <a:spLocks/>
          </p:cNvSpPr>
          <p:nvPr/>
        </p:nvSpPr>
        <p:spPr bwMode="auto">
          <a:xfrm>
            <a:off x="755650" y="115888"/>
            <a:ext cx="7942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altLang="nb-NO" sz="2800" b="1" kern="0" dirty="0" smtClean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Godstransportarbeid på norsk område</a:t>
            </a:r>
            <a:r>
              <a:rPr lang="nb-NO" altLang="nb-NO" sz="2800" kern="0" dirty="0" smtClean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/>
            <a:r>
              <a:rPr lang="nb-NO" altLang="nb-NO" sz="2800" kern="0" dirty="0" smtClean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&gt; 80 % på sjø</a:t>
            </a:r>
          </a:p>
        </p:txBody>
      </p:sp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34898"/>
              </p:ext>
            </p:extLst>
          </p:nvPr>
        </p:nvGraphicFramePr>
        <p:xfrm>
          <a:off x="395536" y="1340768"/>
          <a:ext cx="8208912" cy="477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kstSylinder 1"/>
          <p:cNvSpPr txBox="1">
            <a:spLocks noChangeArrowheads="1"/>
          </p:cNvSpPr>
          <p:nvPr/>
        </p:nvSpPr>
        <p:spPr bwMode="auto">
          <a:xfrm>
            <a:off x="1290638" y="4714602"/>
            <a:ext cx="21605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prstClr val="white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Sjø, øvrig  51 %</a:t>
            </a:r>
          </a:p>
        </p:txBody>
      </p:sp>
      <p:sp>
        <p:nvSpPr>
          <p:cNvPr id="20" name="TekstSylinder 1"/>
          <p:cNvSpPr txBox="1">
            <a:spLocks noChangeArrowheads="1"/>
          </p:cNvSpPr>
          <p:nvPr/>
        </p:nvSpPr>
        <p:spPr bwMode="auto">
          <a:xfrm>
            <a:off x="2209800" y="3709988"/>
            <a:ext cx="1862138" cy="28733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nb-NO" altLang="nb-NO" sz="2000" b="1" kern="0">
                <a:solidFill>
                  <a:srgbClr val="FFAF0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Veg  14 %</a:t>
            </a:r>
          </a:p>
        </p:txBody>
      </p:sp>
      <p:sp>
        <p:nvSpPr>
          <p:cNvPr id="23" name="TekstSylinder 2"/>
          <p:cNvSpPr txBox="1">
            <a:spLocks noChangeArrowheads="1"/>
          </p:cNvSpPr>
          <p:nvPr/>
        </p:nvSpPr>
        <p:spPr bwMode="auto">
          <a:xfrm>
            <a:off x="755650" y="5949950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prstClr val="black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Mrd. tonnkm</a:t>
            </a:r>
          </a:p>
        </p:txBody>
      </p:sp>
      <p:sp>
        <p:nvSpPr>
          <p:cNvPr id="24" name="TekstSylinder 3"/>
          <p:cNvSpPr txBox="1">
            <a:spLocks noChangeArrowheads="1"/>
          </p:cNvSpPr>
          <p:nvPr/>
        </p:nvSpPr>
        <p:spPr bwMode="auto">
          <a:xfrm>
            <a:off x="179388" y="6515100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prstClr val="black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Kilde: Hovi, 2014</a:t>
            </a:r>
          </a:p>
        </p:txBody>
      </p:sp>
      <p:sp>
        <p:nvSpPr>
          <p:cNvPr id="22" name="TekstSylinder 1"/>
          <p:cNvSpPr txBox="1"/>
          <p:nvPr/>
        </p:nvSpPr>
        <p:spPr>
          <a:xfrm>
            <a:off x="1290638" y="1703388"/>
            <a:ext cx="1701800" cy="28892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kern="0" dirty="0" smtClean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Fly  0 %</a:t>
            </a:r>
            <a:endParaRPr lang="nb-NO" sz="2000" b="1" kern="0" dirty="0">
              <a:solidFill>
                <a:prstClr val="white">
                  <a:lumMod val="50000"/>
                </a:prstClr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Sylinder 1"/>
          <p:cNvSpPr txBox="1"/>
          <p:nvPr/>
        </p:nvSpPr>
        <p:spPr>
          <a:xfrm>
            <a:off x="1290638" y="2746375"/>
            <a:ext cx="1985218" cy="287338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kern="0" dirty="0" smtClean="0">
                <a:solidFill>
                  <a:srgbClr val="1BA387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Jernbane  3 %</a:t>
            </a:r>
            <a:endParaRPr lang="nb-NO" sz="2000" b="1" kern="0" dirty="0">
              <a:solidFill>
                <a:srgbClr val="1BA387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Sylinder 1"/>
          <p:cNvSpPr txBox="1"/>
          <p:nvPr/>
        </p:nvSpPr>
        <p:spPr>
          <a:xfrm>
            <a:off x="2308867" y="5144632"/>
            <a:ext cx="4228821" cy="9361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18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Transport på veg </a:t>
            </a:r>
            <a:r>
              <a:rPr lang="nb-NO" sz="18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over 300 </a:t>
            </a:r>
            <a:r>
              <a:rPr lang="nb-NO" sz="18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km </a:t>
            </a:r>
            <a:endParaRPr lang="nb-NO" sz="18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nb-NO" sz="24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b-NO" sz="24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 mill. tonn</a:t>
            </a:r>
            <a:endParaRPr lang="nb-NO" sz="24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nb-NO" sz="18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Om lag 5 000 lastebiler daglig</a:t>
            </a:r>
          </a:p>
          <a:p>
            <a:pPr>
              <a:defRPr/>
            </a:pPr>
            <a:endParaRPr lang="nb-NO" sz="18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695037" y="85440"/>
            <a:ext cx="8208912" cy="917523"/>
          </a:xfrm>
        </p:spPr>
        <p:txBody>
          <a:bodyPr/>
          <a:lstStyle/>
          <a:p>
            <a:pPr algn="l"/>
            <a:r>
              <a:rPr lang="nb-NO" altLang="nb-NO" sz="3200" b="1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Bruksavgifter på veg </a:t>
            </a:r>
            <a:r>
              <a:rPr lang="nb-NO" altLang="nb-NO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demper veksten mest</a:t>
            </a:r>
            <a:endParaRPr lang="nb-NO" altLang="nb-NO" sz="3200" b="1" dirty="0">
              <a:solidFill>
                <a:srgbClr val="0070C0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TekstSylinder 1"/>
          <p:cNvSpPr txBox="1">
            <a:spLocks noChangeArrowheads="1"/>
          </p:cNvSpPr>
          <p:nvPr/>
        </p:nvSpPr>
        <p:spPr bwMode="auto">
          <a:xfrm>
            <a:off x="1006230" y="2222883"/>
            <a:ext cx="3117143" cy="7289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Veg  </a:t>
            </a:r>
            <a:r>
              <a:rPr lang="nb-NO" altLang="nb-NO" sz="2000" b="1" dirty="0" smtClean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	270 mill. tonn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	</a:t>
            </a:r>
            <a:r>
              <a:rPr lang="nb-NO" altLang="nb-NO" sz="2000" b="1" dirty="0" smtClean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20 mrd. </a:t>
            </a:r>
            <a:r>
              <a:rPr lang="nb-NO" altLang="nb-NO" sz="2000" b="1" dirty="0" err="1" smtClean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tonnkm</a:t>
            </a:r>
            <a:endParaRPr lang="nb-NO" altLang="nb-NO" sz="2000" b="1" dirty="0" smtClean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solidFill>
                <a:schemeClr val="accent2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71" name="TekstSylinder 3"/>
          <p:cNvSpPr txBox="1">
            <a:spLocks noChangeArrowheads="1"/>
          </p:cNvSpPr>
          <p:nvPr/>
        </p:nvSpPr>
        <p:spPr bwMode="auto">
          <a:xfrm>
            <a:off x="107504" y="6453336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Kilde: Hovi, 2014</a:t>
            </a:r>
          </a:p>
        </p:txBody>
      </p:sp>
      <p:cxnSp>
        <p:nvCxnSpPr>
          <p:cNvPr id="5" name="Rett linje 4"/>
          <p:cNvCxnSpPr/>
          <p:nvPr/>
        </p:nvCxnSpPr>
        <p:spPr>
          <a:xfrm flipH="1">
            <a:off x="4517935" y="1987425"/>
            <a:ext cx="1" cy="2819921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"/>
          <p:cNvSpPr txBox="1"/>
          <p:nvPr/>
        </p:nvSpPr>
        <p:spPr>
          <a:xfrm>
            <a:off x="2339752" y="918914"/>
            <a:ext cx="4752527" cy="6839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18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Transport på sjø og bane </a:t>
            </a:r>
            <a:r>
              <a:rPr lang="nb-NO" sz="18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over 300 </a:t>
            </a:r>
            <a:r>
              <a:rPr lang="nb-NO" sz="18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km </a:t>
            </a:r>
            <a:endParaRPr lang="nb-NO" sz="18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nb-NO" sz="24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23 mill. tonn</a:t>
            </a:r>
            <a:endParaRPr lang="nb-NO" sz="24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il ned 7"/>
          <p:cNvSpPr/>
          <p:nvPr/>
        </p:nvSpPr>
        <p:spPr>
          <a:xfrm>
            <a:off x="4333269" y="3871242"/>
            <a:ext cx="180020" cy="1357659"/>
          </a:xfrm>
          <a:prstGeom prst="downArrow">
            <a:avLst/>
          </a:prstGeom>
          <a:solidFill>
            <a:srgbClr val="F6910A"/>
          </a:solidFill>
          <a:ln>
            <a:solidFill>
              <a:srgbClr val="F69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mbria" panose="02040503050406030204" pitchFamily="18" charset="0"/>
            </a:endParaRPr>
          </a:p>
        </p:txBody>
      </p:sp>
      <p:sp>
        <p:nvSpPr>
          <p:cNvPr id="11" name="Pil opp 10"/>
          <p:cNvSpPr/>
          <p:nvPr/>
        </p:nvSpPr>
        <p:spPr>
          <a:xfrm>
            <a:off x="4607945" y="1667666"/>
            <a:ext cx="191548" cy="1535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mbria" panose="02040503050406030204" pitchFamily="18" charset="0"/>
            </a:endParaRPr>
          </a:p>
        </p:txBody>
      </p:sp>
      <p:sp>
        <p:nvSpPr>
          <p:cNvPr id="19" name="TekstSylinder 1"/>
          <p:cNvSpPr txBox="1"/>
          <p:nvPr/>
        </p:nvSpPr>
        <p:spPr>
          <a:xfrm>
            <a:off x="5266499" y="3014860"/>
            <a:ext cx="3168351" cy="7289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0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Sjø	200 mill. tonn</a:t>
            </a:r>
          </a:p>
          <a:p>
            <a:pPr>
              <a:defRPr/>
            </a:pPr>
            <a:r>
              <a:rPr lang="nb-NO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b-NO" sz="20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120 mrd. </a:t>
            </a:r>
            <a:r>
              <a:rPr lang="nb-NO" sz="2000" b="1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tonnkm</a:t>
            </a:r>
            <a:endParaRPr lang="nb-NO" sz="20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118084" y="3859589"/>
            <a:ext cx="248427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Tiltak MOT all vegtransport?</a:t>
            </a:r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403691" y="4119855"/>
            <a:ext cx="289396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Tiltak FOR all form for sjø og banetransport?</a:t>
            </a:r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827584" y="1987425"/>
            <a:ext cx="3971909" cy="2819921"/>
          </a:xfrm>
          <a:prstGeom prst="roundRect">
            <a:avLst/>
          </a:prstGeom>
          <a:noFill/>
          <a:ln w="76200">
            <a:solidFill>
              <a:srgbClr val="F69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mbria" panose="02040503050406030204" pitchFamily="18" charset="0"/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4213382" y="2879191"/>
            <a:ext cx="4319058" cy="2121288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mbria" panose="02040503050406030204" pitchFamily="18" charset="0"/>
            </a:endParaRPr>
          </a:p>
        </p:txBody>
      </p:sp>
      <p:sp>
        <p:nvSpPr>
          <p:cNvPr id="28" name="TekstSylinder 1"/>
          <p:cNvSpPr txBox="1"/>
          <p:nvPr/>
        </p:nvSpPr>
        <p:spPr>
          <a:xfrm>
            <a:off x="5257058" y="1940162"/>
            <a:ext cx="3081923" cy="7289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0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Bane	30 mill. tonn</a:t>
            </a:r>
          </a:p>
          <a:p>
            <a:pPr>
              <a:defRPr/>
            </a:pPr>
            <a:r>
              <a:rPr lang="nb-NO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b-NO" sz="20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 mrd. </a:t>
            </a:r>
            <a:r>
              <a:rPr lang="nb-NO" sz="2000" b="1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tonnkm</a:t>
            </a:r>
            <a:endParaRPr lang="nb-NO" sz="20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4213382" y="1855018"/>
            <a:ext cx="4319058" cy="944934"/>
          </a:xfrm>
          <a:prstGeom prst="roundRect">
            <a:avLst>
              <a:gd name="adj" fmla="val 28627"/>
            </a:avLst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771986" y="3216477"/>
            <a:ext cx="1395816" cy="643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Cambria" panose="02040503050406030204" pitchFamily="18" charset="0"/>
              </a:rPr>
              <a:t>Kirurgiske tiltak?</a:t>
            </a:r>
            <a:endParaRPr lang="nb-NO" b="1" dirty="0">
              <a:latin typeface="Cambria" panose="02040503050406030204" pitchFamily="18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4350434" y="6224889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XI: Myter om godsoverføring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8027015" cy="44319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NOE I NÆRHETEN AV EN SKANDALE AT VARER MELLOM GÖTEBORG OG OSLO GÅR PÅ VEG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(TRANSPORTSTREKNING PÅ 300 KM)</a:t>
            </a:r>
          </a:p>
          <a:p>
            <a:pPr marL="457200" indent="-457200">
              <a:buFont typeface="+mj-lt"/>
              <a:buAutoNum type="arabicPeriod" startAt="10"/>
            </a:pPr>
            <a:endParaRPr lang="nb-NO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2 500 VOGNTOG KOMMER INN OVER SVINESUNDBROEN HVER DAG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(EVT. 2 500 VOGNTOG PASSERER BROEN I SUM BEGGE VEGER) </a:t>
            </a:r>
          </a:p>
          <a:p>
            <a:pPr marL="457200" indent="-457200">
              <a:buFont typeface="+mj-lt"/>
              <a:buAutoNum type="arabicPeriod" startAt="10"/>
            </a:pPr>
            <a:endParaRPr lang="nb-NO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VEGNETTET TÅLER IKKE GODSTRANSPORTMENGDEN SOM GÅR DER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nb-NO" altLang="nb-NO" sz="36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Godstransport på E18 og E6</a:t>
            </a:r>
          </a:p>
        </p:txBody>
      </p:sp>
      <p:pic>
        <p:nvPicPr>
          <p:cNvPr id="59395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22350"/>
            <a:ext cx="6480175" cy="5073650"/>
          </a:xfrm>
        </p:spPr>
      </p:pic>
      <p:sp>
        <p:nvSpPr>
          <p:cNvPr id="59396" name="Rektangel 3"/>
          <p:cNvSpPr>
            <a:spLocks noChangeArrowheads="1"/>
          </p:cNvSpPr>
          <p:nvPr/>
        </p:nvSpPr>
        <p:spPr bwMode="auto">
          <a:xfrm>
            <a:off x="3851275" y="6172200"/>
            <a:ext cx="336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 samfunnsanalyse av godstransport </a:t>
            </a:r>
            <a:endParaRPr lang="nb-NO" altLang="nb-NO" sz="12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446838" y="4221163"/>
            <a:ext cx="2305050" cy="647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Svinesund: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2400 / 1200</a:t>
            </a:r>
          </a:p>
        </p:txBody>
      </p:sp>
      <p:sp>
        <p:nvSpPr>
          <p:cNvPr id="7" name="Rektangel 6"/>
          <p:cNvSpPr/>
          <p:nvPr/>
        </p:nvSpPr>
        <p:spPr>
          <a:xfrm>
            <a:off x="417513" y="5337175"/>
            <a:ext cx="2265362" cy="647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Dørdal</a:t>
            </a: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1800 / 800</a:t>
            </a:r>
          </a:p>
        </p:txBody>
      </p:sp>
      <p:sp>
        <p:nvSpPr>
          <p:cNvPr id="8" name="Rektangel 7"/>
          <p:cNvSpPr/>
          <p:nvPr/>
        </p:nvSpPr>
        <p:spPr>
          <a:xfrm>
            <a:off x="6443663" y="3243263"/>
            <a:ext cx="23050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Moss nord: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4700 / 1800</a:t>
            </a:r>
          </a:p>
        </p:txBody>
      </p:sp>
      <p:sp>
        <p:nvSpPr>
          <p:cNvPr id="9" name="Rektangel 8"/>
          <p:cNvSpPr/>
          <p:nvPr/>
        </p:nvSpPr>
        <p:spPr>
          <a:xfrm>
            <a:off x="406400" y="4221163"/>
            <a:ext cx="227171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Larvik sør: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2800 / 900</a:t>
            </a:r>
          </a:p>
        </p:txBody>
      </p:sp>
      <p:sp>
        <p:nvSpPr>
          <p:cNvPr id="10" name="Rektangel 9"/>
          <p:cNvSpPr/>
          <p:nvPr/>
        </p:nvSpPr>
        <p:spPr>
          <a:xfrm>
            <a:off x="419100" y="1125538"/>
            <a:ext cx="22653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Fornebu: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8000 / 1800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423025" y="2205038"/>
            <a:ext cx="23034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Oslo fra sør: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6300 / 1800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19100" y="3243263"/>
            <a:ext cx="22653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Larvik nord: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3300 / 1000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12750" y="2205038"/>
            <a:ext cx="2265363" cy="647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Barkåker: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3700 / 1400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464300" y="5337175"/>
            <a:ext cx="23034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423025" y="1125538"/>
            <a:ext cx="2303463" cy="647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Oslo fra nord:</a:t>
            </a:r>
          </a:p>
          <a:p>
            <a:pPr algn="ctr">
              <a:defRPr/>
            </a:pP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6400 / 2100</a:t>
            </a:r>
          </a:p>
        </p:txBody>
      </p:sp>
      <p:sp>
        <p:nvSpPr>
          <p:cNvPr id="59407" name="TekstSylinder 3"/>
          <p:cNvSpPr txBox="1">
            <a:spLocks noChangeArrowheads="1"/>
          </p:cNvSpPr>
          <p:nvPr/>
        </p:nvSpPr>
        <p:spPr bwMode="auto">
          <a:xfrm>
            <a:off x="6464300" y="5407025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godsbiler</a:t>
            </a:r>
          </a:p>
        </p:txBody>
      </p:sp>
      <p:sp>
        <p:nvSpPr>
          <p:cNvPr id="59408" name="TekstSylinder 4"/>
          <p:cNvSpPr txBox="1">
            <a:spLocks noChangeArrowheads="1"/>
          </p:cNvSpPr>
          <p:nvPr/>
        </p:nvSpPr>
        <p:spPr bwMode="auto">
          <a:xfrm>
            <a:off x="7596188" y="5407025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Vogntog og semitrailere</a:t>
            </a:r>
          </a:p>
        </p:txBody>
      </p:sp>
      <p:cxnSp>
        <p:nvCxnSpPr>
          <p:cNvPr id="20" name="Rett linje 19"/>
          <p:cNvCxnSpPr/>
          <p:nvPr/>
        </p:nvCxnSpPr>
        <p:spPr>
          <a:xfrm flipV="1">
            <a:off x="7451725" y="5516563"/>
            <a:ext cx="163513" cy="344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50" y="1143671"/>
            <a:ext cx="3134721" cy="4736007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3900587" y="4770984"/>
            <a:ext cx="79208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/>
          <p:cNvSpPr/>
          <p:nvPr/>
        </p:nvSpPr>
        <p:spPr>
          <a:xfrm>
            <a:off x="1624691" y="2458790"/>
            <a:ext cx="79208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il mot venstre og høyre 21"/>
          <p:cNvSpPr/>
          <p:nvPr/>
        </p:nvSpPr>
        <p:spPr>
          <a:xfrm rot="2920145">
            <a:off x="1853512" y="3732398"/>
            <a:ext cx="2524642" cy="251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/>
          <p:cNvSpPr/>
          <p:nvPr/>
        </p:nvSpPr>
        <p:spPr>
          <a:xfrm>
            <a:off x="4849358" y="5044992"/>
            <a:ext cx="79208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llipse 23"/>
          <p:cNvSpPr/>
          <p:nvPr/>
        </p:nvSpPr>
        <p:spPr>
          <a:xfrm>
            <a:off x="7678019" y="4486780"/>
            <a:ext cx="79208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 mot venstre og høyre 24"/>
          <p:cNvSpPr/>
          <p:nvPr/>
        </p:nvSpPr>
        <p:spPr>
          <a:xfrm rot="20950245">
            <a:off x="5680653" y="4868089"/>
            <a:ext cx="1990365" cy="2439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3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535008" y="548680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XII: Myter om vegnettet 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47352"/>
              </p:ext>
            </p:extLst>
          </p:nvPr>
        </p:nvGraphicFramePr>
        <p:xfrm>
          <a:off x="588415" y="1570119"/>
          <a:ext cx="7679136" cy="20269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296144"/>
                <a:gridCol w="1800200"/>
                <a:gridCol w="1944216"/>
                <a:gridCol w="2638576"/>
              </a:tblGrid>
              <a:tr h="1390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>
                          <a:latin typeface="Cambria" panose="02040503050406030204" pitchFamily="18" charset="0"/>
                        </a:rPr>
                        <a:t>ALLE KJØRETØY</a:t>
                      </a:r>
                      <a:endParaRPr lang="nb-NO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>
                          <a:latin typeface="Cambria" panose="02040503050406030204" pitchFamily="18" charset="0"/>
                        </a:rPr>
                        <a:t>VOGNTOG OG SEMITRAILERE</a:t>
                      </a:r>
                      <a:endParaRPr lang="nb-NO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>
                          <a:latin typeface="Cambria" panose="02040503050406030204" pitchFamily="18" charset="0"/>
                        </a:rPr>
                        <a:t>VOGNTOG OG SEMITRAILERE UTEN ALNABRU I FUNKSJON</a:t>
                      </a:r>
                      <a:endParaRPr lang="nb-NO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mbria" panose="02040503050406030204" pitchFamily="18" charset="0"/>
                        </a:rPr>
                        <a:t>Oslo vest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90 000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1 800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2 300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mbria" panose="02040503050406030204" pitchFamily="18" charset="0"/>
                        </a:rPr>
                        <a:t>Oslo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nord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60 000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100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2 400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mbria" panose="02040503050406030204" pitchFamily="18" charset="0"/>
                        </a:rPr>
                        <a:t>Oslo sør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60 000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1 800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1 900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2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535008" y="260648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XIII: Myter om vegnettet 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535008" y="1046435"/>
          <a:ext cx="8069441" cy="494214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972141"/>
                <a:gridCol w="1560795"/>
                <a:gridCol w="1584176"/>
                <a:gridCol w="1296144"/>
                <a:gridCol w="1656185"/>
              </a:tblGrid>
              <a:tr h="438349">
                <a:tc rowSpan="2">
                  <a:txBody>
                    <a:bodyPr/>
                    <a:lstStyle/>
                    <a:p>
                      <a:pPr algn="l"/>
                      <a:r>
                        <a:rPr lang="nb-NO" sz="1400" b="0" dirty="0" smtClean="0">
                          <a:latin typeface="Cambria" panose="02040503050406030204" pitchFamily="18" charset="0"/>
                        </a:rPr>
                        <a:t>Antall</a:t>
                      </a:r>
                      <a:r>
                        <a:rPr lang="nb-NO" sz="1400" b="0" baseline="0" dirty="0" smtClean="0">
                          <a:latin typeface="Cambria" panose="02040503050406030204" pitchFamily="18" charset="0"/>
                        </a:rPr>
                        <a:t> kjøretøy per dag </a:t>
                      </a:r>
                      <a:r>
                        <a:rPr lang="nb-NO" sz="1400" b="0" dirty="0" smtClean="0">
                          <a:latin typeface="Cambria" panose="02040503050406030204" pitchFamily="18" charset="0"/>
                        </a:rPr>
                        <a:t>på den minst trafikkbelastede strekning </a:t>
                      </a:r>
                      <a:r>
                        <a:rPr lang="nb-NO" sz="1400" b="0" baseline="0" dirty="0" smtClean="0">
                          <a:latin typeface="Cambria" panose="02040503050406030204" pitchFamily="18" charset="0"/>
                        </a:rPr>
                        <a:t>(ÅDT)</a:t>
                      </a:r>
                      <a:endParaRPr lang="nb-NO" sz="1400" b="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nb-NO" sz="1600" b="1" baseline="0" dirty="0" smtClean="0">
                          <a:latin typeface="Cambria" panose="02040503050406030204" pitchFamily="18" charset="0"/>
                        </a:rPr>
                        <a:t> ÅR 2014</a:t>
                      </a:r>
                      <a:endParaRPr lang="nb-NO" sz="16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nb-NO" sz="11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Cambria" panose="02040503050406030204" pitchFamily="18" charset="0"/>
                        </a:rPr>
                        <a:t>UTEN ALNABRU I FUNKSJON</a:t>
                      </a:r>
                      <a:endParaRPr lang="nb-NO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nb-NO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latin typeface="Cambria" panose="02040503050406030204" pitchFamily="18" charset="0"/>
                        </a:rPr>
                        <a:t>ALLE KJØRETØY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smtClean="0">
                          <a:latin typeface="Cambria" panose="02040503050406030204" pitchFamily="18" charset="0"/>
                        </a:rPr>
                        <a:t>VOGNTOG OG SEMITRAILERE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Cambria" panose="02040503050406030204" pitchFamily="18" charset="0"/>
                        </a:rPr>
                        <a:t>ALLE KJØRETØY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latin typeface="Cambria" panose="02040503050406030204" pitchFamily="18" charset="0"/>
                        </a:rPr>
                        <a:t>VOGNTOG OG SEMITRAILERE </a:t>
                      </a:r>
                      <a:endParaRPr lang="nb-NO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Oslo-Kristiansand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7 200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560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40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780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Kristiansand-Stavanger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4 600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380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8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600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Oslo-Haugalandet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4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40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</a:t>
                      </a:r>
                      <a:r>
                        <a:rPr lang="nb-NO" sz="1400" baseline="0" dirty="0" smtClean="0">
                          <a:latin typeface="Cambria" panose="02040503050406030204" pitchFamily="18" charset="0"/>
                        </a:rPr>
                        <a:t>-Bergen rv 7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00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</a:t>
                      </a:r>
                      <a:r>
                        <a:rPr lang="nb-NO" sz="1400" baseline="0" dirty="0" smtClean="0">
                          <a:latin typeface="Cambria" panose="02040503050406030204" pitchFamily="18" charset="0"/>
                        </a:rPr>
                        <a:t>-Bergen rv 52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1 200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150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40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350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</a:t>
                      </a:r>
                      <a:r>
                        <a:rPr lang="nb-NO" sz="1400" baseline="0" dirty="0" smtClean="0">
                          <a:latin typeface="Cambria" panose="02040503050406030204" pitchFamily="18" charset="0"/>
                        </a:rPr>
                        <a:t>-Bergen E16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00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90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Oslo-</a:t>
                      </a:r>
                      <a:r>
                        <a:rPr lang="nb-NO" sz="1400" baseline="0" dirty="0" smtClean="0">
                          <a:latin typeface="Cambria" panose="02040503050406030204" pitchFamily="18" charset="0"/>
                        </a:rPr>
                        <a:t>Dombås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4 200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350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30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440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Dombås-Møre</a:t>
                      </a:r>
                      <a:r>
                        <a:rPr lang="nb-NO" sz="1400" baseline="0" dirty="0" smtClean="0">
                          <a:latin typeface="Cambria" panose="02040503050406030204" pitchFamily="18" charset="0"/>
                        </a:rPr>
                        <a:t> og Romsdal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1 600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210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70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250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Dombås-Trondheim E6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1 900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140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00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190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Cambria" panose="02040503050406030204" pitchFamily="18" charset="0"/>
                        </a:rPr>
                        <a:t>Oslo-Trondheim rv 3</a:t>
                      </a:r>
                      <a:endParaRPr lang="nb-NO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1 400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210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nb-NO" baseline="0" dirty="0" smtClean="0">
                          <a:latin typeface="Cambria" panose="02040503050406030204" pitchFamily="18" charset="0"/>
                        </a:rPr>
                        <a:t> 60</a:t>
                      </a:r>
                      <a:r>
                        <a:rPr lang="nb-NO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mbria" panose="02040503050406030204" pitchFamily="18" charset="0"/>
                        </a:rPr>
                        <a:t>360</a:t>
                      </a:r>
                      <a:endParaRPr lang="nb-NO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XIV: Myter om sjøtransport 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8027015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SJØTRANSPORTEN ER MILJØVENNLIG – </a:t>
            </a:r>
          </a:p>
          <a:p>
            <a:r>
              <a:rPr lang="nb-NO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b-NO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IKKE NØDVENDIG Å GJØRE DEN MER MILJØVENNLIG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ittel 1"/>
          <p:cNvSpPr txBox="1">
            <a:spLocks/>
          </p:cNvSpPr>
          <p:nvPr/>
        </p:nvSpPr>
        <p:spPr bwMode="auto">
          <a:xfrm>
            <a:off x="611560" y="274638"/>
            <a:ext cx="8075240" cy="9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dirty="0">
                <a:latin typeface="Cambria" panose="02040503050406030204" pitchFamily="18" charset="0"/>
              </a:rPr>
              <a:t>Aldrende nærskipsfartsflåte</a:t>
            </a:r>
          </a:p>
          <a:p>
            <a:pPr algn="l"/>
            <a:r>
              <a:rPr lang="nb-NO" sz="28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Sjøtransporten må bli mer miljøvennlig </a:t>
            </a:r>
            <a:endParaRPr lang="nb-NO" sz="28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Plassholder for innhold 2"/>
          <p:cNvSpPr txBox="1">
            <a:spLocks/>
          </p:cNvSpPr>
          <p:nvPr/>
        </p:nvSpPr>
        <p:spPr bwMode="auto">
          <a:xfrm>
            <a:off x="611560" y="1130157"/>
            <a:ext cx="8064896" cy="532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b-NO" sz="1600" kern="0" dirty="0">
              <a:solidFill>
                <a:prstClr val="black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/>
        </p:blipFill>
        <p:spPr bwMode="auto">
          <a:xfrm>
            <a:off x="683568" y="1207578"/>
            <a:ext cx="7848872" cy="4946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5004048" y="1207578"/>
            <a:ext cx="343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Drivstofforbruk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i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norske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farvann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i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2013 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-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fordelt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på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skipstyper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og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4F63"/>
                </a:solidFill>
                <a:effectLst/>
                <a:uLnTx/>
                <a:uFillTx/>
                <a:latin typeface="Cambria" panose="02040503050406030204" pitchFamily="18" charset="0"/>
              </a:rPr>
              <a:t>trafikktyper</a:t>
            </a:r>
            <a:endParaRPr kumimoji="0" lang="nb-NO" sz="1400" b="0" i="0" u="none" strike="noStrike" kern="0" cap="none" spc="0" normalizeH="0" baseline="0" noProof="0" dirty="0" smtClean="0">
              <a:ln>
                <a:noFill/>
              </a:ln>
              <a:solidFill>
                <a:srgbClr val="4F4F63"/>
              </a:solidFill>
              <a:effectLst/>
              <a:uLnTx/>
              <a:uFillTx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51520" y="640868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Kilde: DNV </a:t>
            </a:r>
            <a: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  <a:t>GL, Report No.: 2015-0086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13278" y="4103258"/>
            <a:ext cx="338554" cy="4395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b-NO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</a:t>
            </a:r>
            <a:endParaRPr lang="nb-NO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3568" y="1292876"/>
            <a:ext cx="3096344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nb-NO" sz="8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Flåtefornyelse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Riks- og fylkesvegferjer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Fiskefartøy og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off-shore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supplyskip</a:t>
            </a:r>
            <a:endParaRPr lang="nb-NO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nb-NO" sz="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 bwMode="auto">
          <a:xfrm>
            <a:off x="480269" y="292005"/>
            <a:ext cx="8484219" cy="9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2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Stor offentlig innflytelse – lite målrettet</a:t>
            </a:r>
            <a:endParaRPr lang="nb-NO" sz="32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4" descr="http://f.industry-supply.dk/2hbrwyvb2cqd7qx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7"/>
            <a:ext cx="4572000" cy="25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480268" y="1628800"/>
            <a:ext cx="4235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mbria" panose="02040503050406030204" pitchFamily="18" charset="0"/>
              </a:rPr>
              <a:t>O</a:t>
            </a:r>
            <a:r>
              <a:rPr lang="nb-NO" sz="2000" dirty="0" smtClean="0">
                <a:latin typeface="Cambria" panose="02040503050406030204" pitchFamily="18" charset="0"/>
              </a:rPr>
              <a:t>ffentlig involvering er stor  </a:t>
            </a:r>
          </a:p>
          <a:p>
            <a:pPr marL="285750" lvl="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Eiere av infrastruktur og foretak</a:t>
            </a:r>
          </a:p>
          <a:p>
            <a:pPr marL="285750" lvl="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Regulatorer</a:t>
            </a:r>
          </a:p>
          <a:p>
            <a:pPr marL="285750" lvl="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Kjøper varer og tjenester for 400 mrd. årlig</a:t>
            </a:r>
          </a:p>
          <a:p>
            <a:pPr marL="285750" lvl="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 liten grad målrettet eller koordinert</a:t>
            </a:r>
            <a:endParaRPr lang="nb-NO" sz="1600" dirty="0" smtClean="0">
              <a:latin typeface="Cambria" panose="02040503050406030204" pitchFamily="18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nb-NO" sz="1600" dirty="0">
              <a:latin typeface="Cambria" panose="02040503050406030204" pitchFamily="18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nb-NO" sz="2000" dirty="0" smtClean="0">
                <a:latin typeface="Cambria" panose="02040503050406030204" pitchFamily="18" charset="0"/>
              </a:rPr>
              <a:t>Koordinert virkemiddelbruk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latin typeface="Cambria" panose="02040503050406030204" pitchFamily="18" charset="0"/>
              </a:rPr>
              <a:t>Teknologi og implementering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latin typeface="Cambria" panose="02040503050406030204" pitchFamily="18" charset="0"/>
              </a:rPr>
              <a:t>FoU og fullskalaforsøk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dirty="0" smtClean="0">
                <a:latin typeface="Cambria" panose="02040503050406030204" pitchFamily="18" charset="0"/>
              </a:rPr>
              <a:t>Avgifter og goder</a:t>
            </a:r>
            <a:endParaRPr lang="nb-NO" sz="16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600" dirty="0" smtClean="0">
              <a:latin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</a:rPr>
              <a:t>Krever bred tilnærming, satsing og </a:t>
            </a:r>
            <a:r>
              <a:rPr lang="nb-NO" sz="2000" dirty="0" smtClean="0">
                <a:latin typeface="Cambria" panose="02040503050406030204" pitchFamily="18" charset="0"/>
              </a:rPr>
              <a:t>samarbeid</a:t>
            </a:r>
            <a:endParaRPr lang="nb-NO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XII: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84784"/>
            <a:ext cx="8027015" cy="36933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HOLDER MED STRATEGI FOR OVERFØRING AV GODS FRA VEG TIL SJØ OG BANE FOR Å SIKRE AT GODSTRANSPRORTEN BLIR SIKKER, MILJØVENNLIG OG EFFEKTIV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EGNE STRATEGIER FOR HVORDAN VEGTRANSPORTEN ELLER SJØTRANSPORTEN SKAL BLI SIKRERE, MER MILJØVENNLIG ELLER EFFEKTIV ER EN AVSPORING</a:t>
            </a:r>
          </a:p>
          <a:p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1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 bwMode="auto">
          <a:xfrm>
            <a:off x="467544" y="274639"/>
            <a:ext cx="8676456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Godstransporten må gjøres sikrere, mer miljøvennlig og effektivt for alle transportformer</a:t>
            </a:r>
            <a:endParaRPr lang="nb-NO" sz="28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99992" y="6093296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23528" y="637029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42826"/>
              </p:ext>
            </p:extLst>
          </p:nvPr>
        </p:nvGraphicFramePr>
        <p:xfrm>
          <a:off x="467544" y="1556792"/>
          <a:ext cx="820891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4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3323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NESTEN ALLE TRANSPORTER KAN OVERFØRES FRA VEG TIL SJØ OG JERNBANE 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(MÅLT I TRANSPORTARBEID)</a:t>
            </a:r>
          </a:p>
          <a:p>
            <a:endParaRPr lang="nb-NO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I HVERT FALL KAN </a:t>
            </a:r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ALLE UTFORDRINGER MED TRANSPORTSSYSTEMET LØSES VED OVERFØRING 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FRA VEG TIL SJØ OG BANE</a:t>
            </a:r>
          </a:p>
          <a:p>
            <a:endParaRPr lang="nb-NO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ALLE ØNSKEDE TILTAK BIDRAR TIL DENNE OVERFØRINGEN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</a:rPr>
              <a:t>, SOM F. EKS. LAVERE AVGIFTER FOR ALL SJØTRANSPORT ELLER VRAKPANTORDNING FOR SKIP</a:t>
            </a: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 bwMode="auto">
          <a:xfrm>
            <a:off x="323528" y="274639"/>
            <a:ext cx="8820472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Godstransporten må gjøres sikrere, mer miljøvennlig og effektivt for alle transportformer</a:t>
            </a:r>
            <a:endParaRPr lang="nb-NO" sz="28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99992" y="6093296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23528" y="637029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40867"/>
              </p:ext>
            </p:extLst>
          </p:nvPr>
        </p:nvGraphicFramePr>
        <p:xfrm>
          <a:off x="323528" y="1371900"/>
          <a:ext cx="864096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5220072" y="1340768"/>
            <a:ext cx="3600400" cy="460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4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 bwMode="auto">
          <a:xfrm>
            <a:off x="323528" y="274639"/>
            <a:ext cx="8820472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Godstransporten må gjøres sikrere, mer miljøvennlig og effektivt for alle transportformer</a:t>
            </a:r>
            <a:endParaRPr lang="nb-NO" sz="28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99992" y="6093296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23528" y="637029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mbria" panose="02040503050406030204" pitchFamily="18" charset="0"/>
              </a:rPr>
              <a:t>Kilde: Nasjonal godstransportmodell</a:t>
            </a:r>
            <a:endParaRPr lang="nb-NO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40867"/>
              </p:ext>
            </p:extLst>
          </p:nvPr>
        </p:nvGraphicFramePr>
        <p:xfrm>
          <a:off x="323528" y="1371900"/>
          <a:ext cx="864096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5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03" y="1169832"/>
            <a:ext cx="3630643" cy="451676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985660" y="6131689"/>
            <a:ext cx="335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tel 1"/>
          <p:cNvSpPr txBox="1">
            <a:spLocks/>
          </p:cNvSpPr>
          <p:nvPr/>
        </p:nvSpPr>
        <p:spPr bwMode="auto">
          <a:xfrm>
            <a:off x="457200" y="274638"/>
            <a:ext cx="8507288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b="1" kern="0" dirty="0" smtClean="0">
                <a:solidFill>
                  <a:srgbClr val="3D7FCF"/>
                </a:solidFill>
                <a:latin typeface="Cambria" panose="02040503050406030204" pitchFamily="18" charset="0"/>
                <a:cs typeface="Cordia New" panose="020B0304020202020204" pitchFamily="34" charset="-34"/>
              </a:rPr>
              <a:t>Nasjonal godsstrategi</a:t>
            </a:r>
          </a:p>
        </p:txBody>
      </p:sp>
      <p:sp>
        <p:nvSpPr>
          <p:cNvPr id="17" name="Plassholder for innhold 2"/>
          <p:cNvSpPr txBox="1">
            <a:spLocks/>
          </p:cNvSpPr>
          <p:nvPr/>
        </p:nvSpPr>
        <p:spPr bwMode="auto">
          <a:xfrm>
            <a:off x="457200" y="1412775"/>
            <a:ext cx="5357004" cy="42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nb-NO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Legge </a:t>
            </a:r>
            <a:r>
              <a:rPr lang="nb-NO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til rette for en effektiv, pålitelig, sikker og miljøvennlig </a:t>
            </a:r>
            <a:r>
              <a:rPr lang="nb-NO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godstransport: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edusere næringslivets </a:t>
            </a: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transportkostnader </a:t>
            </a:r>
            <a:endParaRPr lang="nb-NO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ke forutsigbarheten 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ikre samfunnsøkonomisk lønnsomhet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styrke </a:t>
            </a: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det enkelte 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transportmiddels </a:t>
            </a: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fortrinn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tyrke </a:t>
            </a:r>
            <a:r>
              <a:rPr lang="nb-NO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samspillet mellom </a:t>
            </a:r>
            <a:r>
              <a:rPr lang="nb-NO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transportmidlene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nb-NO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nb-NO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Nasjonal havnestrategi og tilknytning til stamnetthavnene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nb-NO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nb-NO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Overleveres til Samferdselsdepartementet           1. </a:t>
            </a:r>
            <a:r>
              <a:rPr lang="nb-NO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b-NO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ars 2016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51520" y="64086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Kartillustrasjon: Berit Grue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 bwMode="auto">
          <a:xfrm>
            <a:off x="467544" y="96103"/>
            <a:ext cx="83529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8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Små konkurranseflater mellom transportformene</a:t>
            </a:r>
            <a:endParaRPr lang="nb-NO" sz="28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467544" y="914542"/>
            <a:ext cx="835292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BA387"/>
              </a:buClr>
              <a:buFontTx/>
              <a:buNone/>
            </a:pPr>
            <a:r>
              <a:rPr lang="nb-NO" sz="20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Det er høy grad av stabilitet i næringers tilknytning til transportmidler</a:t>
            </a:r>
            <a:endParaRPr lang="nb-NO" sz="2000" kern="0" dirty="0" smtClean="0">
              <a:solidFill>
                <a:prstClr val="black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ts val="75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§"/>
            </a:pPr>
            <a:r>
              <a:rPr lang="nb-NO" sz="2000" kern="0" dirty="0" smtClean="0">
                <a:solidFill>
                  <a:prstClr val="black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               80 % utenriks bulktransport</a:t>
            </a:r>
          </a:p>
          <a:p>
            <a:pPr>
              <a:lnSpc>
                <a:spcPts val="75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§"/>
            </a:pPr>
            <a:r>
              <a:rPr lang="nb-NO" sz="2000" kern="0" dirty="0" smtClean="0">
                <a:solidFill>
                  <a:prstClr val="black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               80 % malm og andre bulkvarer</a:t>
            </a:r>
          </a:p>
          <a:p>
            <a:pPr>
              <a:lnSpc>
                <a:spcPts val="75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§"/>
            </a:pPr>
            <a:r>
              <a:rPr lang="nb-NO" sz="2000" kern="0" dirty="0" smtClean="0">
                <a:solidFill>
                  <a:prstClr val="black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               90 % bygge- og anleggsrelatert og lokal vareleveranse</a:t>
            </a:r>
          </a:p>
          <a:p>
            <a:pPr>
              <a:lnSpc>
                <a:spcPts val="60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§"/>
            </a:pPr>
            <a:r>
              <a:rPr lang="nb-NO" sz="2000" kern="0" dirty="0" smtClean="0">
                <a:solidFill>
                  <a:prstClr val="black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               åpner markeder som ellers ikke er tilgjengelig</a:t>
            </a:r>
            <a:endParaRPr lang="nb-NO" sz="2000" b="1" kern="0" dirty="0" smtClean="0">
              <a:solidFill>
                <a:srgbClr val="089A7E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ts val="6000"/>
              </a:lnSpc>
              <a:buClr>
                <a:srgbClr val="1BA387"/>
              </a:buClr>
              <a:buFontTx/>
              <a:buNone/>
            </a:pPr>
            <a:r>
              <a:rPr lang="nb-NO" sz="2000" b="1" kern="0" dirty="0" smtClean="0">
                <a:solidFill>
                  <a:srgbClr val="089A7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Alle transportformene må bli sikrere, mer miljøvennlige og effektive</a:t>
            </a:r>
            <a:endParaRPr lang="nb-NO" sz="2000" b="1" kern="0" dirty="0">
              <a:solidFill>
                <a:srgbClr val="089A7E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499992" y="6164931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8" y="1532322"/>
            <a:ext cx="993676" cy="99367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" y="3514663"/>
            <a:ext cx="1008112" cy="100811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8" y="4522775"/>
            <a:ext cx="993676" cy="99367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5" y="2530537"/>
            <a:ext cx="984126" cy="98412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67544" y="6334890"/>
            <a:ext cx="94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Målt i tonn</a:t>
            </a:r>
            <a:endParaRPr lang="nb-NO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III: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242548"/>
            <a:ext cx="7776864" cy="47089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ØKT TRAFIKK OVER SVINESUNDBROEN SKYLDES RASK VOKSENDE IMPORT AV FORBRUKSVARER FRA KINA</a:t>
            </a:r>
          </a:p>
          <a:p>
            <a:endParaRPr lang="nb-NO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MEST FORBRUKSVARER SOM TRANSPORTERES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(UNNTATT NOEN PERIFERE VESTLANDSTRANSPORTER SOM BARE GÅR RETT UT I NORSKEHAVET OG DERFOR IKKE ER TELLER MED)</a:t>
            </a:r>
          </a:p>
          <a:p>
            <a:endParaRPr lang="nb-NO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HANDELEN MED SVERIGE KAN UTELATES NÅR UTENRIKSTRAFIKK MED LASTEBIL SKAL ANALYSERES</a:t>
            </a:r>
            <a:endParaRPr lang="nb-NO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333753" y="172893"/>
            <a:ext cx="807524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Mer hast og mer handel mot øst</a:t>
            </a:r>
          </a:p>
          <a:p>
            <a:pPr algn="l"/>
            <a:r>
              <a:rPr lang="nb-NO" sz="24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Jernbanen transporterer tømmer til Sverige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1359" r="1073" b="-511"/>
          <a:stretch/>
        </p:blipFill>
        <p:spPr>
          <a:xfrm>
            <a:off x="333753" y="1231062"/>
            <a:ext cx="6984776" cy="4680521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6372200" y="2758541"/>
            <a:ext cx="2596270" cy="32747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SVERIGE og ØSTERSJØEN: </a:t>
            </a:r>
            <a:r>
              <a:rPr lang="nb-NO" sz="1600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80 % av utenrikshandelen 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70 % TØMMER, INNSATSVARER og BULKVARER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20 % av eksporten er FERSK FISK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nb-NO" kern="0" dirty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nb-NO" kern="0" dirty="0" smtClean="0">
                <a:solidFill>
                  <a:prstClr val="white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0 % av importen er SENTRALLAGRING og FERSKE VARER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79512" y="640868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Kartillustrasjon: Berit Grue, TØI</a:t>
            </a:r>
            <a:endParaRPr lang="nb-NO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93263" y="332656"/>
            <a:ext cx="786944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36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IV: Myter om godstransport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93263" y="1412776"/>
            <a:ext cx="7776864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UENDELIGE MENGDER VEGTRANSPORT TILGJENGELIG FOR OVERFØRING </a:t>
            </a:r>
            <a:r>
              <a:rPr lang="nb-NO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(DET FRAKTES TROSS ALT 270 MILL. TONN PÅ VEG HVERT ÅR)</a:t>
            </a:r>
          </a:p>
          <a:p>
            <a:endParaRPr lang="nb-NO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DET ER STORE KONKURRANSEFLATER MELLOM TRANSPORT PÅ SJØ OG JERNBANE</a:t>
            </a:r>
            <a:endParaRPr lang="nb-NO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 bwMode="auto">
          <a:xfrm>
            <a:off x="467543" y="172893"/>
            <a:ext cx="7941449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b-NO" sz="2400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Innenriks transporter lengre enn 500 km</a:t>
            </a:r>
          </a:p>
          <a:p>
            <a:pPr algn="l"/>
            <a:r>
              <a:rPr lang="nb-NO" sz="2400" b="1" kern="0" dirty="0" smtClean="0">
                <a:solidFill>
                  <a:srgbClr val="3D7FCF"/>
                </a:solidFill>
                <a:latin typeface="Cambria" panose="02040503050406030204" pitchFamily="18" charset="0"/>
              </a:rPr>
              <a:t>Skip foretrekkes for bulktransporter</a:t>
            </a:r>
            <a:endParaRPr lang="nb-NO" sz="2400" b="1" kern="0" dirty="0">
              <a:solidFill>
                <a:srgbClr val="3D7FC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79512" y="640868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Kilde: Inger Beate Hovi, TØI</a:t>
            </a:r>
            <a:endParaRPr lang="nb-NO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69729" y="6154985"/>
            <a:ext cx="2847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dirty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Bred samfunnsanalyse av godstransport </a:t>
            </a:r>
            <a:endParaRPr lang="nb-NO" altLang="nb-NO" sz="1200" dirty="0">
              <a:solidFill>
                <a:prstClr val="black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187416"/>
              </p:ext>
            </p:extLst>
          </p:nvPr>
        </p:nvGraphicFramePr>
        <p:xfrm>
          <a:off x="179513" y="1052735"/>
          <a:ext cx="8784976" cy="510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259632" y="1133034"/>
            <a:ext cx="7149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6 MILL. TONN FRAKTES LENGRE ENN 500 KM PÅ VEG</a:t>
            </a:r>
            <a:endParaRPr lang="nb-NO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Egendefinert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4F63"/>
      </a:accent1>
      <a:accent2>
        <a:srgbClr val="FFAF00"/>
      </a:accent2>
      <a:accent3>
        <a:srgbClr val="5AE3C7"/>
      </a:accent3>
      <a:accent4>
        <a:srgbClr val="159DD8"/>
      </a:accent4>
      <a:accent5>
        <a:srgbClr val="1A82B8"/>
      </a:accent5>
      <a:accent6>
        <a:srgbClr val="1BA387"/>
      </a:accent6>
      <a:hlink>
        <a:srgbClr val="0000FF"/>
      </a:hlink>
      <a:folHlink>
        <a:srgbClr val="80008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Standard utforming">
  <a:themeElements>
    <a:clrScheme name="Egendefinert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4F63"/>
      </a:accent1>
      <a:accent2>
        <a:srgbClr val="FFAF00"/>
      </a:accent2>
      <a:accent3>
        <a:srgbClr val="5AE3C7"/>
      </a:accent3>
      <a:accent4>
        <a:srgbClr val="159DD8"/>
      </a:accent4>
      <a:accent5>
        <a:srgbClr val="1A82B8"/>
      </a:accent5>
      <a:accent6>
        <a:srgbClr val="1BA387"/>
      </a:accent6>
      <a:hlink>
        <a:srgbClr val="0000FF"/>
      </a:hlink>
      <a:folHlink>
        <a:srgbClr val="80008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Standard utformin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gendefinert 1">
    <a:dk1>
      <a:sysClr val="windowText" lastClr="000000"/>
    </a:dk1>
    <a:lt1>
      <a:sysClr val="window" lastClr="FFFFFF"/>
    </a:lt1>
    <a:dk2>
      <a:srgbClr val="ED9300"/>
    </a:dk2>
    <a:lt2>
      <a:srgbClr val="E1E1E1"/>
    </a:lt2>
    <a:accent1>
      <a:srgbClr val="ED9300"/>
    </a:accent1>
    <a:accent2>
      <a:srgbClr val="3F505A"/>
    </a:accent2>
    <a:accent3>
      <a:srgbClr val="DADADA"/>
    </a:accent3>
    <a:accent4>
      <a:srgbClr val="58B02C"/>
    </a:accent4>
    <a:accent5>
      <a:srgbClr val="008EC2"/>
    </a:accent5>
    <a:accent6>
      <a:srgbClr val="75450B"/>
    </a:accent6>
    <a:hlink>
      <a:srgbClr val="0000FF"/>
    </a:hlink>
    <a:folHlink>
      <a:srgbClr val="800080"/>
    </a:folHlink>
  </a:clrScheme>
  <a:fontScheme name="Custom 1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Standard utformin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Standard utformin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gendefinert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4F63"/>
    </a:accent1>
    <a:accent2>
      <a:srgbClr val="FFAF00"/>
    </a:accent2>
    <a:accent3>
      <a:srgbClr val="5AE3C7"/>
    </a:accent3>
    <a:accent4>
      <a:srgbClr val="159DD8"/>
    </a:accent4>
    <a:accent5>
      <a:srgbClr val="1A82B8"/>
    </a:accent5>
    <a:accent6>
      <a:srgbClr val="1BA38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11331</TotalTime>
  <Words>1801</Words>
  <Application>Microsoft Office PowerPoint</Application>
  <PresentationFormat>Skjermfremvisning (4:3)</PresentationFormat>
  <Paragraphs>450</Paragraphs>
  <Slides>42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42</vt:i4>
      </vt:variant>
    </vt:vector>
  </HeadingPairs>
  <TitlesOfParts>
    <vt:vector size="45" baseType="lpstr">
      <vt:lpstr>Standard utforming</vt:lpstr>
      <vt:lpstr>Blank</vt:lpstr>
      <vt:lpstr>1_Standard utforming</vt:lpstr>
      <vt:lpstr>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Vestlandet  – effekter av ulike terminalgrep</vt:lpstr>
      <vt:lpstr>Vestlandet  – effekter av ulike terminalgrep</vt:lpstr>
      <vt:lpstr>Virkning på nasjonale mål – sikkerhet, miljø, effektivitet og transportmiddelfordeling</vt:lpstr>
      <vt:lpstr>Virkning på nasjonale mål – sikkerhet, miljø, effektivitet og transportmiddelfordeling</vt:lpstr>
      <vt:lpstr>Sentralisering og desentralisering  – effekter av ulike terminalgrep</vt:lpstr>
      <vt:lpstr>PowerPoint-presentasjon</vt:lpstr>
      <vt:lpstr>PowerPoint-presentasjon</vt:lpstr>
      <vt:lpstr>PowerPoint-presentasjon</vt:lpstr>
      <vt:lpstr>Brutto effekt av tiltak</vt:lpstr>
      <vt:lpstr>Brutto effekt av tiltak</vt:lpstr>
      <vt:lpstr>Brutto effekt av tiltak</vt:lpstr>
      <vt:lpstr>PowerPoint-presentasjon</vt:lpstr>
      <vt:lpstr>PowerPoint-presentasjon</vt:lpstr>
      <vt:lpstr>PowerPoint-presentasjon</vt:lpstr>
      <vt:lpstr>PowerPoint-presentasjon</vt:lpstr>
      <vt:lpstr>Bruksavgifter på veg demper veksten mest</vt:lpstr>
      <vt:lpstr>PowerPoint-presentasjon</vt:lpstr>
      <vt:lpstr>Godstransport på E18 og E6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Grete O. Hansen</dc:creator>
  <cp:lastModifiedBy>Pia Farstad von Hall</cp:lastModifiedBy>
  <cp:revision>614</cp:revision>
  <cp:lastPrinted>2015-08-24T10:32:58Z</cp:lastPrinted>
  <dcterms:created xsi:type="dcterms:W3CDTF">2006-06-20T11:32:27Z</dcterms:created>
  <dcterms:modified xsi:type="dcterms:W3CDTF">2015-10-30T08:21:48Z</dcterms:modified>
</cp:coreProperties>
</file>